
<file path=[Content_Types].xml><?xml version="1.0" encoding="utf-8"?>
<Types xmlns="http://schemas.openxmlformats.org/package/2006/content-types">
  <Default Extension="wav" ContentType="audio/x-wav"/>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Lst>
  <p:notesMasterIdLst>
    <p:notesMasterId r:id="rId5"/>
  </p:notesMasterIdLst>
  <p:sldIdLst>
    <p:sldId id="309" r:id="rId4"/>
    <p:sldId id="357" r:id="rId6"/>
    <p:sldId id="358" r:id="rId7"/>
    <p:sldId id="378" r:id="rId8"/>
    <p:sldId id="314" r:id="rId9"/>
    <p:sldId id="265" r:id="rId10"/>
    <p:sldId id="344" r:id="rId11"/>
    <p:sldId id="379" r:id="rId12"/>
    <p:sldId id="335" r:id="rId13"/>
    <p:sldId id="320" r:id="rId14"/>
    <p:sldId id="321" r:id="rId15"/>
    <p:sldId id="333" r:id="rId16"/>
    <p:sldId id="380" r:id="rId17"/>
    <p:sldId id="382" r:id="rId18"/>
    <p:sldId id="381" r:id="rId19"/>
    <p:sldId id="408" r:id="rId20"/>
    <p:sldId id="399" r:id="rId21"/>
    <p:sldId id="400" r:id="rId22"/>
    <p:sldId id="418" r:id="rId23"/>
    <p:sldId id="340" r:id="rId24"/>
    <p:sldId id="341" r:id="rId25"/>
    <p:sldId id="342" r:id="rId26"/>
    <p:sldId id="343" r:id="rId27"/>
    <p:sldId id="306" r:id="rId28"/>
    <p:sldId id="307" r:id="rId29"/>
    <p:sldId id="318" r:id="rId30"/>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Calibri" panose="020F050202020403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99FF"/>
    <a:srgbClr val="C20000"/>
    <a:srgbClr val="C30102"/>
    <a:srgbClr val="920403"/>
    <a:srgbClr val="E18484"/>
    <a:srgbClr val="FEF6F6"/>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987"/>
    <p:restoredTop sz="94660"/>
  </p:normalViewPr>
  <p:slideViewPr>
    <p:cSldViewPr snapToGrid="0" showGuides="1">
      <p:cViewPr varScale="1">
        <p:scale>
          <a:sx n="86" d="100"/>
          <a:sy n="86" d="100"/>
        </p:scale>
        <p:origin x="619" y="67"/>
      </p:cViewPr>
      <p:guideLst>
        <p:guide orient="horz" pos="2170"/>
        <p:guide pos="2792"/>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buFont typeface="Arial" panose="020B0604020202020204" pitchFamily="34" charset="0"/>
              <a:buNone/>
              <a:defRPr sz="1200" noProof="1"/>
            </a:lvl1p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buFont typeface="Arial" panose="020B0604020202020204" pitchFamily="34" charset="0"/>
              <a:buNone/>
              <a:defRPr sz="1200" noProof="1">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mn-lt"/>
              <a:ea typeface="+mn-ea"/>
              <a:cs typeface="+mn-cs"/>
            </a:endParaRPr>
          </a:p>
        </p:txBody>
      </p:sp>
      <p:sp>
        <p:nvSpPr>
          <p:cNvPr id="2052" name="幻灯片图像占位符 3"/>
          <p:cNvSpPr>
            <a:spLocks noGrp="1" noRot="1" noChangeAspect="1"/>
          </p:cNvSpPr>
          <p:nvPr>
            <p:ph type="sldImg"/>
          </p:nvPr>
        </p:nvSpPr>
        <p:spPr>
          <a:xfrm>
            <a:off x="1371600" y="1143000"/>
            <a:ext cx="4114800" cy="3086100"/>
          </a:xfrm>
          <a:prstGeom prst="rect">
            <a:avLst/>
          </a:prstGeom>
          <a:noFill/>
          <a:ln w="12700" cap="flat" cmpd="sng">
            <a:solidFill>
              <a:srgbClr val="000000"/>
            </a:solidFill>
            <a:prstDash val="solid"/>
            <a:round/>
            <a:headEnd type="none" w="med" len="med"/>
            <a:tailEnd type="none" w="med" len="med"/>
          </a:ln>
        </p:spPr>
      </p:sp>
      <p:sp>
        <p:nvSpPr>
          <p:cNvPr id="2053" name="备注占位符 4"/>
          <p:cNvSpPr>
            <a:spLocks noGrp="1" noChangeArrowheads="1"/>
          </p:cNvSpPr>
          <p:nvPr>
            <p:ph type="body" sz="quarter" idx="4294967295"/>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0"/>
              </a:spcBef>
              <a:spcAft>
                <a:spcPct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eaLnBrk="1" fontAlgn="auto" hangingPunct="1">
              <a:buFont typeface="Arial" panose="020B0604020202020204" pitchFamily="34" charset="0"/>
              <a:buNone/>
              <a:defRPr sz="1200" noProof="1"/>
            </a:lvl1p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eaLnBrk="1" fontAlgn="auto" hangingPunct="1">
              <a:buFont typeface="Arial" panose="020B0604020202020204" pitchFamily="34" charset="0"/>
              <a:buNone/>
              <a:defRPr sz="1200" noProof="1">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2DCD8929-4D58-4CD6-AA64-675A30EE2E10}" type="slidenum">
              <a:rPr kumimoji="0" lang="zh-CN" altLang="en-US" sz="1200" b="0" i="0" u="none" strike="noStrike" kern="1200" cap="none" spc="0" normalizeH="0" baseline="0" noProof="1">
                <a:ln>
                  <a:noFill/>
                </a:ln>
                <a:solidFill>
                  <a:schemeClr val="tx1"/>
                </a:solidFill>
                <a:effectLst/>
                <a:uLnTx/>
                <a:uFillTx/>
                <a:latin typeface="+mn-lt"/>
                <a:ea typeface="+mn-ea"/>
                <a:cs typeface="+mn-cs"/>
              </a:rPr>
            </a:fld>
            <a:endParaRPr kumimoji="0" lang="zh-CN" altLang="en-US" sz="1200" b="0" i="0" u="none" strike="noStrike" kern="1200" cap="none" spc="0" normalizeH="0" baseline="0" noProof="1">
              <a:ln>
                <a:noFill/>
              </a:ln>
              <a:solidFill>
                <a:schemeClr val="tx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097" name="幻灯片图像占位符 1"/>
          <p:cNvSpPr>
            <a:spLocks noGrp="1" noRot="1" noChangeAspect="1" noTextEdit="1"/>
          </p:cNvSpPr>
          <p:nvPr>
            <p:ph type="sldImg"/>
          </p:nvPr>
        </p:nvSpPr>
        <p:spPr>
          <a:xfrm>
            <a:off x="1141413" y="754063"/>
            <a:ext cx="4391025" cy="3294062"/>
          </a:xfrm>
          <a:ln>
            <a:miter/>
          </a:ln>
        </p:spPr>
      </p:sp>
      <p:sp>
        <p:nvSpPr>
          <p:cNvPr id="4098" name="备注占位符 2"/>
          <p:cNvSpPr>
            <a:spLocks noGrp="1"/>
          </p:cNvSpPr>
          <p:nvPr>
            <p:ph type="body"/>
          </p:nvPr>
        </p:nvSpPr>
        <p:spPr>
          <a:xfrm>
            <a:off x="538163" y="4387850"/>
            <a:ext cx="5780087" cy="3952875"/>
          </a:xfrm>
        </p:spPr>
        <p:txBody>
          <a:bodyPr wrap="square" lIns="91440" tIns="45720" rIns="91440" bIns="45720" anchor="t"/>
          <a:p>
            <a:pPr lvl="0" eaLnBrk="1" hangingPunct="1"/>
            <a:endParaRPr lang="zh-CN" altLang="en-US" dirty="0"/>
          </a:p>
        </p:txBody>
      </p:sp>
      <p:sp>
        <p:nvSpPr>
          <p:cNvPr id="2" name="灯片编号占位符 3"/>
          <p:cNvSpPr txBox="1">
            <a:spLocks noGrp="1" noChangeArrowheads="1"/>
          </p:cNvSpPr>
          <p:nvPr>
            <p:ph type="sldNum" sz="quarter"/>
          </p:nvPr>
        </p:nvSpPr>
        <p:spPr bwMode="auto">
          <a:xfrm>
            <a:off x="3884613" y="8686800"/>
            <a:ext cx="2973388"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rtlCol="0" anchor="b"/>
          <a:lstStyle/>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3D6AEFD4-47C9-4067-B171-81E3944EE041}" type="slidenum">
              <a:rPr kumimoji="0" lang="zh-CN" altLang="en-US" sz="1200" b="0" i="0" u="none" strike="noStrike" kern="1200" cap="none" spc="0" normalizeH="0" baseline="0" noProof="1">
                <a:ln>
                  <a:noFill/>
                </a:ln>
                <a:solidFill>
                  <a:schemeClr val="tx1"/>
                </a:solidFill>
                <a:effectLst/>
                <a:uLnTx/>
                <a:uFillTx/>
                <a:latin typeface="+mn-lt"/>
                <a:ea typeface="+mn-ea"/>
                <a:cs typeface="+mn-cs"/>
                <a:sym typeface="+mn-ea"/>
              </a:rPr>
            </a:fld>
            <a:endParaRPr kumimoji="0" lang="zh-CN" altLang="en-US" sz="1200" b="0" i="0" u="none" strike="noStrike" kern="1200" cap="none" spc="0" normalizeH="0" baseline="0" noProof="1">
              <a:ln>
                <a:noFill/>
              </a:ln>
              <a:solidFill>
                <a:schemeClr val="tx1"/>
              </a:solidFill>
              <a:effectLst/>
              <a:uLnTx/>
              <a:uFillTx/>
              <a:latin typeface="+mn-lt"/>
              <a:ea typeface="+mn-ea"/>
              <a:cs typeface="+mn-cs"/>
              <a:sym typeface="+mn-ea"/>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1746" name="幻灯片图像占位符 1"/>
          <p:cNvSpPr>
            <a:spLocks noGrp="1" noRot="1" noChangeAspect="1" noTextEdit="1"/>
          </p:cNvSpPr>
          <p:nvPr>
            <p:ph type="sldImg"/>
          </p:nvPr>
        </p:nvSpPr>
        <p:spPr>
          <a:xfrm>
            <a:off x="1141413" y="684213"/>
            <a:ext cx="4572000" cy="3429000"/>
          </a:xfrm>
          <a:ln>
            <a:miter/>
          </a:ln>
        </p:spPr>
      </p:sp>
      <p:sp>
        <p:nvSpPr>
          <p:cNvPr id="31747"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31748"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5842" name="幻灯片图像占位符 1"/>
          <p:cNvSpPr>
            <a:spLocks noGrp="1" noRot="1" noChangeAspect="1" noTextEdit="1"/>
          </p:cNvSpPr>
          <p:nvPr>
            <p:ph type="sldImg"/>
          </p:nvPr>
        </p:nvSpPr>
        <p:spPr>
          <a:xfrm>
            <a:off x="1141413" y="684213"/>
            <a:ext cx="4572000" cy="3429000"/>
          </a:xfrm>
          <a:ln>
            <a:miter/>
          </a:ln>
        </p:spPr>
      </p:sp>
      <p:sp>
        <p:nvSpPr>
          <p:cNvPr id="35843"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35844"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5842" name="幻灯片图像占位符 1"/>
          <p:cNvSpPr>
            <a:spLocks noGrp="1" noRot="1" noChangeAspect="1" noTextEdit="1"/>
          </p:cNvSpPr>
          <p:nvPr>
            <p:ph type="sldImg"/>
          </p:nvPr>
        </p:nvSpPr>
        <p:spPr>
          <a:xfrm>
            <a:off x="1141413" y="684213"/>
            <a:ext cx="4572000" cy="3429000"/>
          </a:xfrm>
          <a:ln>
            <a:miter/>
          </a:ln>
        </p:spPr>
      </p:sp>
      <p:sp>
        <p:nvSpPr>
          <p:cNvPr id="35843"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35844"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9698" name="幻灯片图像占位符 1"/>
          <p:cNvSpPr>
            <a:spLocks noGrp="1" noRot="1" noChangeAspect="1" noTextEdit="1"/>
          </p:cNvSpPr>
          <p:nvPr>
            <p:ph type="sldImg"/>
          </p:nvPr>
        </p:nvSpPr>
        <p:spPr>
          <a:xfrm>
            <a:off x="1141413" y="684213"/>
            <a:ext cx="4572000" cy="3429000"/>
          </a:xfrm>
          <a:ln>
            <a:miter/>
          </a:ln>
        </p:spPr>
      </p:sp>
      <p:sp>
        <p:nvSpPr>
          <p:cNvPr id="29699"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29700"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9698" name="幻灯片图像占位符 1"/>
          <p:cNvSpPr>
            <a:spLocks noGrp="1" noRot="1" noChangeAspect="1" noTextEdit="1"/>
          </p:cNvSpPr>
          <p:nvPr>
            <p:ph type="sldImg"/>
          </p:nvPr>
        </p:nvSpPr>
        <p:spPr>
          <a:xfrm>
            <a:off x="1141413" y="684213"/>
            <a:ext cx="4572000" cy="3429000"/>
          </a:xfrm>
          <a:ln>
            <a:miter/>
          </a:ln>
        </p:spPr>
      </p:sp>
      <p:sp>
        <p:nvSpPr>
          <p:cNvPr id="29699"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29700"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5842" name="幻灯片图像占位符 1"/>
          <p:cNvSpPr>
            <a:spLocks noGrp="1" noRot="1" noChangeAspect="1" noTextEdit="1"/>
          </p:cNvSpPr>
          <p:nvPr>
            <p:ph type="sldImg"/>
          </p:nvPr>
        </p:nvSpPr>
        <p:spPr>
          <a:xfrm>
            <a:off x="1141413" y="684213"/>
            <a:ext cx="4572000" cy="3429000"/>
          </a:xfrm>
          <a:ln>
            <a:miter/>
          </a:ln>
        </p:spPr>
      </p:sp>
      <p:sp>
        <p:nvSpPr>
          <p:cNvPr id="35843"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35844"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1506" name="幻灯片图像占位符 1"/>
          <p:cNvSpPr>
            <a:spLocks noGrp="1" noRot="1" noChangeAspect="1" noTextEdit="1"/>
          </p:cNvSpPr>
          <p:nvPr>
            <p:ph type="sldImg"/>
          </p:nvPr>
        </p:nvSpPr>
        <p:spPr>
          <a:xfrm>
            <a:off x="1141413" y="684213"/>
            <a:ext cx="4572000" cy="3429000"/>
          </a:xfrm>
          <a:ln>
            <a:miter/>
          </a:ln>
        </p:spPr>
      </p:sp>
      <p:sp>
        <p:nvSpPr>
          <p:cNvPr id="21507"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21508"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3554" name="幻灯片图像占位符 1"/>
          <p:cNvSpPr>
            <a:spLocks noGrp="1" noRot="1" noChangeAspect="1" noTextEdit="1"/>
          </p:cNvSpPr>
          <p:nvPr>
            <p:ph type="sldImg"/>
          </p:nvPr>
        </p:nvSpPr>
        <p:spPr>
          <a:xfrm>
            <a:off x="1141413" y="684213"/>
            <a:ext cx="4572000" cy="3429000"/>
          </a:xfrm>
          <a:ln>
            <a:miter/>
          </a:ln>
        </p:spPr>
      </p:sp>
      <p:sp>
        <p:nvSpPr>
          <p:cNvPr id="23555"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23556"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5602" name="幻灯片图像占位符 1"/>
          <p:cNvSpPr>
            <a:spLocks noGrp="1" noRot="1" noChangeAspect="1" noTextEdit="1"/>
          </p:cNvSpPr>
          <p:nvPr>
            <p:ph type="sldImg"/>
          </p:nvPr>
        </p:nvSpPr>
        <p:spPr>
          <a:xfrm>
            <a:off x="1141413" y="684213"/>
            <a:ext cx="4572000" cy="3429000"/>
          </a:xfrm>
          <a:ln>
            <a:miter/>
          </a:ln>
        </p:spPr>
      </p:sp>
      <p:sp>
        <p:nvSpPr>
          <p:cNvPr id="25603"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25604"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37890" name="幻灯片图像占位符 1"/>
          <p:cNvSpPr>
            <a:spLocks noGrp="1" noRot="1" noChangeAspect="1" noTextEdit="1"/>
          </p:cNvSpPr>
          <p:nvPr>
            <p:ph type="sldImg"/>
          </p:nvPr>
        </p:nvSpPr>
        <p:spPr>
          <a:xfrm>
            <a:off x="1141413" y="684213"/>
            <a:ext cx="4572000" cy="3429000"/>
          </a:xfrm>
          <a:ln>
            <a:miter/>
          </a:ln>
        </p:spPr>
      </p:sp>
      <p:sp>
        <p:nvSpPr>
          <p:cNvPr id="37891"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37892"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9218" name="幻灯片图像占位符 1"/>
          <p:cNvSpPr>
            <a:spLocks noGrp="1" noRot="1" noChangeAspect="1" noTextEdit="1"/>
          </p:cNvSpPr>
          <p:nvPr>
            <p:ph type="sldImg"/>
          </p:nvPr>
        </p:nvSpPr>
        <p:spPr>
          <a:xfrm>
            <a:off x="1141413" y="684213"/>
            <a:ext cx="4572000" cy="3429000"/>
          </a:xfrm>
          <a:ln>
            <a:miter/>
          </a:ln>
        </p:spPr>
      </p:sp>
      <p:sp>
        <p:nvSpPr>
          <p:cNvPr id="9219"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9220"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幻灯片图像占位符 1"/>
          <p:cNvSpPr>
            <a:spLocks noGrp="1" noRot="1" noChangeAspect="1" noTextEdit="1"/>
          </p:cNvSpPr>
          <p:nvPr>
            <p:ph type="sldImg"/>
          </p:nvPr>
        </p:nvSpPr>
        <p:spPr>
          <a:ln>
            <a:miter/>
          </a:ln>
        </p:spPr>
      </p:sp>
      <p:sp>
        <p:nvSpPr>
          <p:cNvPr id="41986" name="备注占位符 2"/>
          <p:cNvSpPr>
            <a:spLocks noGrp="1"/>
          </p:cNvSpPr>
          <p:nvPr>
            <p:ph type="body"/>
          </p:nvPr>
        </p:nvSpPr>
        <p:spPr>
          <a:xfrm>
            <a:off x="538163" y="4387850"/>
            <a:ext cx="5780087" cy="3952875"/>
          </a:xfrm>
        </p:spPr>
        <p:txBody>
          <a:bodyPr wrap="square" lIns="91440" tIns="45720" rIns="91440" bIns="45720" anchor="t"/>
          <a:p>
            <a:pPr lvl="0" eaLnBrk="1" hangingPunct="1"/>
            <a:endParaRPr lang="zh-CN" altLang="en-US" dirty="0"/>
          </a:p>
        </p:txBody>
      </p:sp>
      <p:sp>
        <p:nvSpPr>
          <p:cNvPr id="2" name="灯片编号占位符 3"/>
          <p:cNvSpPr txBox="1">
            <a:spLocks noGrp="1" noChangeArrowheads="1"/>
          </p:cNvSpPr>
          <p:nvPr>
            <p:ph type="sldNum" sz="quarter"/>
          </p:nvPr>
        </p:nvSpPr>
        <p:spPr bwMode="auto">
          <a:xfrm>
            <a:off x="3884613" y="8686800"/>
            <a:ext cx="2973388"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40" tIns="45720" rIns="91440" bIns="45720" rtlCol="0" anchor="b"/>
          <a:lstStyle/>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Char char="•"/>
              <a:defRPr/>
            </a:pPr>
            <a:fld id="{CF3320F6-0596-4546-940D-232A4ABADBD8}" type="slidenum">
              <a:rPr kumimoji="0" lang="zh-CN" altLang="en-US" sz="1200" b="0" i="0" u="none" strike="noStrike" kern="1200" cap="none" spc="0" normalizeH="0" baseline="0" noProof="1">
                <a:ln>
                  <a:noFill/>
                </a:ln>
                <a:solidFill>
                  <a:schemeClr val="tx1"/>
                </a:solidFill>
                <a:effectLst/>
                <a:uLnTx/>
                <a:uFillTx/>
                <a:latin typeface="+mn-lt"/>
                <a:ea typeface="+mn-ea"/>
                <a:cs typeface="+mn-cs"/>
                <a:sym typeface="+mn-ea"/>
              </a:rPr>
            </a:fld>
            <a:endParaRPr kumimoji="0" lang="zh-CN" altLang="en-US" sz="1200" b="0" i="0" u="none" strike="noStrike" kern="1200" cap="none" spc="0" normalizeH="0" baseline="0" noProof="1">
              <a:ln>
                <a:noFill/>
              </a:ln>
              <a:solidFill>
                <a:schemeClr val="tx1"/>
              </a:solidFill>
              <a:effectLst/>
              <a:uLnTx/>
              <a:uFillTx/>
              <a:latin typeface="+mn-lt"/>
              <a:ea typeface="+mn-ea"/>
              <a:cs typeface="+mn-cs"/>
              <a:sym typeface="+mn-e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1266" name="幻灯片图像占位符 1"/>
          <p:cNvSpPr>
            <a:spLocks noGrp="1" noRot="1" noChangeAspect="1" noTextEdit="1"/>
          </p:cNvSpPr>
          <p:nvPr>
            <p:ph type="sldImg"/>
          </p:nvPr>
        </p:nvSpPr>
        <p:spPr>
          <a:xfrm>
            <a:off x="1141413" y="684213"/>
            <a:ext cx="4572000" cy="3429000"/>
          </a:xfrm>
          <a:ln>
            <a:miter/>
          </a:ln>
        </p:spPr>
      </p:sp>
      <p:sp>
        <p:nvSpPr>
          <p:cNvPr id="11267"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11268"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3314" name="幻灯片图像占位符 1"/>
          <p:cNvSpPr>
            <a:spLocks noGrp="1" noRot="1" noChangeAspect="1" noTextEdit="1"/>
          </p:cNvSpPr>
          <p:nvPr>
            <p:ph type="sldImg"/>
          </p:nvPr>
        </p:nvSpPr>
        <p:spPr>
          <a:xfrm>
            <a:off x="1141413" y="684213"/>
            <a:ext cx="4572000" cy="3429000"/>
          </a:xfrm>
          <a:ln>
            <a:miter/>
          </a:ln>
        </p:spPr>
      </p:sp>
      <p:sp>
        <p:nvSpPr>
          <p:cNvPr id="13315"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13316"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3314" name="幻灯片图像占位符 1"/>
          <p:cNvSpPr>
            <a:spLocks noGrp="1" noRot="1" noChangeAspect="1" noTextEdit="1"/>
          </p:cNvSpPr>
          <p:nvPr>
            <p:ph type="sldImg"/>
          </p:nvPr>
        </p:nvSpPr>
        <p:spPr>
          <a:xfrm>
            <a:off x="1141413" y="684213"/>
            <a:ext cx="4572000" cy="3429000"/>
          </a:xfrm>
          <a:ln>
            <a:miter/>
          </a:ln>
        </p:spPr>
      </p:sp>
      <p:sp>
        <p:nvSpPr>
          <p:cNvPr id="13315"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13316"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5362" name="幻灯片图像占位符 1"/>
          <p:cNvSpPr>
            <a:spLocks noGrp="1" noRot="1" noChangeAspect="1" noTextEdit="1"/>
          </p:cNvSpPr>
          <p:nvPr>
            <p:ph type="sldImg"/>
          </p:nvPr>
        </p:nvSpPr>
        <p:spPr>
          <a:xfrm>
            <a:off x="1141413" y="684213"/>
            <a:ext cx="4572000" cy="3429000"/>
          </a:xfrm>
          <a:ln>
            <a:miter/>
          </a:ln>
        </p:spPr>
      </p:sp>
      <p:sp>
        <p:nvSpPr>
          <p:cNvPr id="15363"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15364"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7410" name="幻灯片图像占位符 1"/>
          <p:cNvSpPr>
            <a:spLocks noGrp="1" noRot="1" noChangeAspect="1" noTextEdit="1"/>
          </p:cNvSpPr>
          <p:nvPr>
            <p:ph type="sldImg"/>
          </p:nvPr>
        </p:nvSpPr>
        <p:spPr>
          <a:xfrm>
            <a:off x="1141413" y="684213"/>
            <a:ext cx="4572000" cy="3429000"/>
          </a:xfrm>
          <a:ln>
            <a:miter/>
          </a:ln>
        </p:spPr>
      </p:sp>
      <p:sp>
        <p:nvSpPr>
          <p:cNvPr id="17411"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17412"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19458" name="幻灯片图像占位符 1"/>
          <p:cNvSpPr>
            <a:spLocks noGrp="1" noRot="1" noChangeAspect="1" noTextEdit="1"/>
          </p:cNvSpPr>
          <p:nvPr>
            <p:ph type="sldImg"/>
          </p:nvPr>
        </p:nvSpPr>
        <p:spPr>
          <a:xfrm>
            <a:off x="1141413" y="684213"/>
            <a:ext cx="4572000" cy="3429000"/>
          </a:xfrm>
          <a:ln>
            <a:miter/>
          </a:ln>
        </p:spPr>
      </p:sp>
      <p:sp>
        <p:nvSpPr>
          <p:cNvPr id="19459"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19460"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p:sp>
        <p:nvSpPr>
          <p:cNvPr id="27650" name="幻灯片图像占位符 1"/>
          <p:cNvSpPr>
            <a:spLocks noGrp="1" noRot="1" noChangeAspect="1" noTextEdit="1"/>
          </p:cNvSpPr>
          <p:nvPr>
            <p:ph type="sldImg"/>
          </p:nvPr>
        </p:nvSpPr>
        <p:spPr>
          <a:xfrm>
            <a:off x="1141413" y="684213"/>
            <a:ext cx="4572000" cy="3429000"/>
          </a:xfrm>
          <a:ln>
            <a:miter/>
          </a:ln>
        </p:spPr>
      </p:sp>
      <p:sp>
        <p:nvSpPr>
          <p:cNvPr id="27651" name="备注占位符 2"/>
          <p:cNvSpPr>
            <a:spLocks noGrp="1"/>
          </p:cNvSpPr>
          <p:nvPr>
            <p:ph type="body"/>
          </p:nvPr>
        </p:nvSpPr>
        <p:spPr>
          <a:xfrm>
            <a:off x="684213" y="4341813"/>
            <a:ext cx="5486400" cy="4114800"/>
          </a:xfrm>
        </p:spPr>
        <p:txBody>
          <a:bodyPr wrap="square" lIns="91440" tIns="45720" rIns="91440" bIns="45720" anchor="t"/>
          <a:p>
            <a:pPr lvl="0" eaLnBrk="1" hangingPunct="1"/>
            <a:r>
              <a:rPr lang="zh-CN" altLang="en-US" dirty="0"/>
              <a:t>可以按照集团或者机关结构规划员工账号，将员工归档到对应的部门，便于管理，发布信息公告等</a:t>
            </a:r>
            <a:endParaRPr lang="en-US" altLang="zh-CN" dirty="0"/>
          </a:p>
          <a:p>
            <a:pPr lvl="0" eaLnBrk="1" hangingPunct="1"/>
            <a:r>
              <a:rPr lang="zh-CN" altLang="en-US" dirty="0"/>
              <a:t>对于使用客户端的用户，可以把账号按照部门导入额客户端通讯录，这样就可以按照部门管理通讯录</a:t>
            </a:r>
            <a:endParaRPr lang="en-US" altLang="zh-CN" dirty="0"/>
          </a:p>
          <a:p>
            <a:pPr lvl="0" eaLnBrk="1" hangingPunct="1"/>
            <a:r>
              <a:rPr lang="zh-CN" altLang="en-US" dirty="0"/>
              <a:t>对于发给整个部门员工的邮件，可以发给该部门对应的邮箱账号，则所有该部门下的员工都会受到邮件</a:t>
            </a:r>
            <a:endParaRPr lang="zh-CN" altLang="en-US" dirty="0"/>
          </a:p>
          <a:p>
            <a:pPr lvl="0" eaLnBrk="1" hangingPunct="1"/>
            <a:endParaRPr lang="zh-CN" altLang="en-US" dirty="0"/>
          </a:p>
        </p:txBody>
      </p:sp>
      <p:sp>
        <p:nvSpPr>
          <p:cNvPr id="27652" name="灯片编号占位符 3"/>
          <p:cNvSpPr txBox="1">
            <a:spLocks noGrp="1"/>
          </p:cNvSpPr>
          <p:nvPr/>
        </p:nvSpPr>
        <p:spPr>
          <a:xfrm>
            <a:off x="3883025" y="8683625"/>
            <a:ext cx="2971800" cy="457200"/>
          </a:xfrm>
          <a:prstGeom prst="rect">
            <a:avLst/>
          </a:prstGeom>
          <a:noFill/>
          <a:ln w="9525">
            <a:noFill/>
          </a:ln>
        </p:spPr>
        <p:txBody>
          <a:bodyPr anchor="b"/>
          <a:p>
            <a:pPr lvl="0" indent="0" algn="r"/>
            <a:fld id="{9A0DB2DC-4C9A-4742-B13C-FB6460FD3503}" type="slidenum">
              <a:rPr lang="en-US" altLang="zh-CN" dirty="0"/>
            </a:fld>
            <a:endParaRPr lang="en-US" altLang="zh-CN"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365125"/>
            <a:ext cx="7886700" cy="58118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28650" y="1825625"/>
            <a:ext cx="38862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29150" y="1825625"/>
            <a:ext cx="38862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32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3124012"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28650" y="365125"/>
            <a:ext cx="5800725" cy="5811838"/>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0" y="365125"/>
            <a:ext cx="7886700" cy="58118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fontAlgn="base"/>
            <a:r>
              <a:rPr lang="zh-CN" altLang="en-US" strike="noStrike" noProof="1"/>
              <a:t>单击此处编辑母版文本样式</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28650" y="1825625"/>
            <a:ext cx="38862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4629150" y="1825625"/>
            <a:ext cx="3886200" cy="4351338"/>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5"/>
            <a:ext cx="7886700" cy="1325563"/>
          </a:xfrm>
        </p:spPr>
        <p:txBody>
          <a:body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890081" y="1778438"/>
            <a:ext cx="3655181"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890081" y="2665379"/>
            <a:ext cx="3655181" cy="3524284"/>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92704" y="1778438"/>
            <a:ext cx="3673182" cy="823912"/>
          </a:xfrm>
        </p:spPr>
        <p:txBody>
          <a:bodyPr anchor="ctr"/>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92704" y="2665379"/>
            <a:ext cx="3673182" cy="3524284"/>
          </a:xfrm>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7" name="日期占位符 6"/>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8" name="页脚占位符 7"/>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日期占位符 2"/>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4" name="页脚占位符 3"/>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3" name="页脚占位符 2"/>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3124012" cy="1600200"/>
          </a:xfrm>
        </p:spPr>
        <p:txBody>
          <a:bodyPr anchor="b"/>
          <a:lstStyle>
            <a:lvl1pPr>
              <a:defRPr sz="3200"/>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3887391" y="457201"/>
            <a:ext cx="4629150" cy="540385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90000"/>
              </a:lnSpc>
              <a:spcBef>
                <a:spcPts val="1000"/>
              </a:spcBef>
              <a:spcAft>
                <a:spcPct val="0"/>
              </a:spcAft>
              <a:buClrTx/>
              <a:buSzTx/>
              <a:buFont typeface="Arial" panose="020B0604020202020204" pitchFamily="34" charset="0"/>
              <a:buNone/>
              <a:defRPr/>
            </a:pPr>
            <a:endParaRPr kumimoji="0" lang="zh-CN" altLang="en-US" sz="3200" b="0" i="0" u="none" strike="noStrike" kern="1200" cap="none" spc="0" normalizeH="0" baseline="0" noProof="1">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629841" y="2057400"/>
            <a:ext cx="3124012"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5" name="日期占位符 4"/>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6" name="页脚占位符 5"/>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628650" y="365125"/>
            <a:ext cx="5800725" cy="5811838"/>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11"/>
          </p:nvPr>
        </p:nvSpPr>
        <p:spPr/>
        <p:txBody>
          <a:bodyPr/>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image" Target="../media/image1.jpeg"/><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2" Type="http://schemas.openxmlformats.org/officeDocument/2006/relationships/theme" Target="../theme/theme2.xml"/><Relationship Id="rId11" Type="http://schemas.openxmlformats.org/officeDocument/2006/relationships/image" Target="../media/image1.jpeg"/><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1"/>
          <a:stretch>
            <a:fillRect/>
          </a:stretch>
        </a:blipFill>
        <a:effectLst/>
      </p:bgPr>
    </p:bg>
    <p:spTree>
      <p:nvGrpSpPr>
        <p:cNvPr id="1" name=""/>
        <p:cNvGrpSpPr/>
        <p:nvPr/>
      </p:nvGrpSpPr>
      <p:grpSpPr/>
      <p:sp>
        <p:nvSpPr>
          <p:cNvPr id="1026" name="标题占位符 1"/>
          <p:cNvSpPr>
            <a:spLocks noGrp="1"/>
          </p:cNvSpPr>
          <p:nvPr>
            <p:ph type="title"/>
          </p:nvPr>
        </p:nvSpPr>
        <p:spPr>
          <a:xfrm>
            <a:off x="628650" y="365125"/>
            <a:ext cx="7886700" cy="1325563"/>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628650" y="1825625"/>
            <a:ext cx="7886700" cy="4351338"/>
          </a:xfrm>
          <a:prstGeom prst="rect">
            <a:avLst/>
          </a:prstGeom>
          <a:noFill/>
          <a:ln w="9525">
            <a:noFill/>
          </a:ln>
        </p:spPr>
        <p:txBody>
          <a:bodyPr anchor="t"/>
          <a:p>
            <a:pPr lvl="0" indent="-22860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buFont typeface="Arial" panose="020B0604020202020204" pitchFamily="34" charset="0"/>
              <a:buNone/>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buFont typeface="Arial" panose="020B0604020202020204" pitchFamily="34" charset="0"/>
              <a:buNone/>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fontAlgn="auto" hangingPunct="1">
              <a:buFont typeface="Arial" panose="020B0604020202020204" pitchFamily="34" charset="0"/>
              <a:buNone/>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0">
          <a:blip r:embed="rId11"/>
          <a:stretch>
            <a:fillRect/>
          </a:stretch>
        </a:blipFill>
        <a:effectLst/>
      </p:bgPr>
    </p:bg>
    <p:spTree>
      <p:nvGrpSpPr>
        <p:cNvPr id="1" name=""/>
        <p:cNvGrpSpPr/>
        <p:nvPr/>
      </p:nvGrpSpPr>
      <p:grpSpPr/>
      <p:sp>
        <p:nvSpPr>
          <p:cNvPr id="1026" name="标题占位符 1"/>
          <p:cNvSpPr>
            <a:spLocks noGrp="1"/>
          </p:cNvSpPr>
          <p:nvPr>
            <p:ph type="title"/>
          </p:nvPr>
        </p:nvSpPr>
        <p:spPr>
          <a:xfrm>
            <a:off x="628650" y="365125"/>
            <a:ext cx="7886700" cy="1325563"/>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文本占位符 2"/>
          <p:cNvSpPr>
            <a:spLocks noGrp="1"/>
          </p:cNvSpPr>
          <p:nvPr>
            <p:ph type="body"/>
          </p:nvPr>
        </p:nvSpPr>
        <p:spPr>
          <a:xfrm>
            <a:off x="628650" y="1825625"/>
            <a:ext cx="7886700" cy="4351338"/>
          </a:xfrm>
          <a:prstGeom prst="rect">
            <a:avLst/>
          </a:prstGeom>
          <a:noFill/>
          <a:ln w="9525">
            <a:noFill/>
          </a:ln>
        </p:spPr>
        <p:txBody>
          <a:bodyPr anchor="t"/>
          <a:p>
            <a:pPr lvl="0" indent="-228600"/>
            <a:r>
              <a:rPr lang="zh-CN" altLang="en-US" dirty="0"/>
              <a:t>单击此处编辑母版文本样式</a:t>
            </a:r>
            <a:endParaRPr lang="zh-CN" altLang="en-US" dirty="0"/>
          </a:p>
          <a:p>
            <a:pPr lvl="1" indent="-228600"/>
            <a:r>
              <a:rPr lang="zh-CN" altLang="en-US" dirty="0"/>
              <a:t>第二级</a:t>
            </a:r>
            <a:endParaRPr lang="zh-CN" altLang="en-US" dirty="0"/>
          </a:p>
          <a:p>
            <a:pPr lvl="2" indent="-228600"/>
            <a:r>
              <a:rPr lang="zh-CN" altLang="en-US" dirty="0"/>
              <a:t>第三级</a:t>
            </a:r>
            <a:endParaRPr lang="zh-CN" altLang="en-US" dirty="0"/>
          </a:p>
          <a:p>
            <a:pPr lvl="3" indent="-228600"/>
            <a:r>
              <a:rPr lang="zh-CN" altLang="en-US" dirty="0"/>
              <a:t>第四级</a:t>
            </a:r>
            <a:endParaRPr lang="zh-CN" altLang="en-US" dirty="0"/>
          </a:p>
          <a:p>
            <a:pPr lvl="4" indent="-228600"/>
            <a:r>
              <a:rPr lang="zh-CN" altLang="en-US" dirty="0"/>
              <a:t>第五级</a:t>
            </a:r>
            <a:endParaRPr lang="zh-CN" altLang="en-US" dirty="0"/>
          </a:p>
        </p:txBody>
      </p:sp>
      <p:sp>
        <p:nvSpPr>
          <p:cNvPr id="4" name="日期占位符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eaLnBrk="1" fontAlgn="auto" hangingPunct="1">
              <a:buFont typeface="Arial" panose="020B0604020202020204" pitchFamily="34" charset="0"/>
              <a:buNone/>
              <a:defRPr sz="1200" noProof="1">
                <a:solidFill>
                  <a:schemeClr val="tx1">
                    <a:tint val="75000"/>
                  </a:schemeClr>
                </a:solidFill>
                <a:latin typeface="+mn-lt"/>
                <a:ea typeface="+mn-ea"/>
              </a:defRPr>
            </a:lvl1pPr>
          </a:lstStyle>
          <a:p>
            <a:pPr marL="0" marR="0" lvl="0" indent="0" algn="l"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
        <p:nvSpPr>
          <p:cNvPr id="5" name="页脚占位符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eaLnBrk="1" fontAlgn="auto" hangingPunct="1">
              <a:buFont typeface="Arial" panose="020B0604020202020204" pitchFamily="34" charset="0"/>
              <a:buNone/>
              <a:defRPr sz="1200" noProof="1">
                <a:solidFill>
                  <a:schemeClr val="tx1">
                    <a:tint val="75000"/>
                  </a:schemeClr>
                </a:solidFill>
              </a:defRPr>
            </a:lvl1pPr>
          </a:lstStyle>
          <a:p>
            <a:pPr marL="0" marR="0" lvl="0" indent="0" algn="ctr" defTabSz="914400" rtl="0" eaLnBrk="1" fontAlgn="auto"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1">
              <a:ln>
                <a:noFill/>
              </a:ln>
              <a:solidFill>
                <a:schemeClr val="tx1">
                  <a:tint val="75000"/>
                </a:schemeClr>
              </a:solidFill>
              <a:effectLst/>
              <a:uLnTx/>
              <a:uFillTx/>
              <a:latin typeface="Calibri" panose="020F0502020204030204" pitchFamily="34" charset="0"/>
              <a:ea typeface="宋体" panose="02010600030101010101" pitchFamily="2" charset="-122"/>
              <a:cs typeface="+mn-cs"/>
            </a:endParaRPr>
          </a:p>
        </p:txBody>
      </p:sp>
      <p:sp>
        <p:nvSpPr>
          <p:cNvPr id="6" name="灯片编号占位符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eaLnBrk="1" fontAlgn="auto" hangingPunct="1">
              <a:buFont typeface="Arial" panose="020B0604020202020204" pitchFamily="34" charset="0"/>
              <a:buNone/>
              <a:defRPr sz="1200" noProof="1">
                <a:solidFill>
                  <a:schemeClr val="tx1">
                    <a:tint val="75000"/>
                  </a:schemeClr>
                </a:solidFill>
                <a:latin typeface="+mn-lt"/>
                <a:ea typeface="+mn-ea"/>
              </a:defRPr>
            </a:lvl1pPr>
          </a:lstStyle>
          <a:p>
            <a:pPr marL="0" marR="0" lvl="0" indent="0" algn="r" defTabSz="914400" rtl="0" eaLnBrk="1" fontAlgn="auto" latinLnBrk="0" hangingPunct="1">
              <a:lnSpc>
                <a:spcPct val="100000"/>
              </a:lnSpc>
              <a:spcBef>
                <a:spcPct val="0"/>
              </a:spcBef>
              <a:spcAft>
                <a:spcPct val="0"/>
              </a:spcAft>
              <a:buClrTx/>
              <a:buSzTx/>
              <a:buFont typeface="Arial" panose="020B0604020202020204" pitchFamily="34" charset="0"/>
              <a:buNone/>
              <a:defRPr/>
            </a:pPr>
            <a:fld id="{51BB84FD-ADB3-4081-ADF0-5D47CA41F2D9}" type="slidenum">
              <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rPr>
            </a:fld>
            <a:endParaRPr kumimoji="0" lang="zh-CN" altLang="en-US" sz="1200" b="0" i="0" u="none" strike="noStrike" kern="1200" cap="none" spc="0" normalizeH="0" baseline="0" noProof="1">
              <a:ln>
                <a:noFill/>
              </a:ln>
              <a:solidFill>
                <a:schemeClr val="tx1">
                  <a:tint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xml"/><Relationship Id="rId2" Type="http://schemas.openxmlformats.org/officeDocument/2006/relationships/tags" Target="../tags/tag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7.xml"/><Relationship Id="rId6"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12.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7.xml"/><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7.xml"/><Relationship Id="rId2" Type="http://schemas.openxmlformats.org/officeDocument/2006/relationships/image" Target="../media/image21.png"/><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7.xml"/><Relationship Id="rId1" Type="http://schemas.openxmlformats.org/officeDocument/2006/relationships/image" Target="../media/image22.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17.xml"/><Relationship Id="rId2" Type="http://schemas.openxmlformats.org/officeDocument/2006/relationships/image" Target="../media/image24.png"/><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7.xml"/><Relationship Id="rId2" Type="http://schemas.openxmlformats.org/officeDocument/2006/relationships/image" Target="../media/image26.png"/><Relationship Id="rId1" Type="http://schemas.openxmlformats.org/officeDocument/2006/relationships/image" Target="../media/image25.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7.xml"/><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image" Target="../media/image27.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7.xml"/><Relationship Id="rId2" Type="http://schemas.openxmlformats.org/officeDocument/2006/relationships/image" Target="../media/image31.png"/><Relationship Id="rId1" Type="http://schemas.openxmlformats.org/officeDocument/2006/relationships/image" Target="../media/image30.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7.xml"/><Relationship Id="rId2" Type="http://schemas.openxmlformats.org/officeDocument/2006/relationships/image" Target="../media/image33.png"/><Relationship Id="rId1" Type="http://schemas.openxmlformats.org/officeDocument/2006/relationships/image" Target="../media/image32.png"/></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image" Target="../media/image3.png"/><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7.xml"/><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19.png"/><Relationship Id="rId1" Type="http://schemas.openxmlformats.org/officeDocument/2006/relationships/image" Target="../media/image34.pn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7.xml"/><Relationship Id="rId2" Type="http://schemas.openxmlformats.org/officeDocument/2006/relationships/image" Target="../media/image38.png"/><Relationship Id="rId1" Type="http://schemas.openxmlformats.org/officeDocument/2006/relationships/image" Target="../media/image37.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7.xml"/><Relationship Id="rId2" Type="http://schemas.openxmlformats.org/officeDocument/2006/relationships/image" Target="../media/image40.png"/><Relationship Id="rId1" Type="http://schemas.openxmlformats.org/officeDocument/2006/relationships/image" Target="../media/image39.png"/></Relationships>
</file>

<file path=ppt/slides/_rels/slide23.xml.rels><?xml version="1.0" encoding="UTF-8" standalone="yes"?>
<Relationships xmlns="http://schemas.openxmlformats.org/package/2006/relationships"><Relationship Id="rId6" Type="http://schemas.openxmlformats.org/officeDocument/2006/relationships/notesSlide" Target="../notesSlides/notesSlide19.xml"/><Relationship Id="rId5" Type="http://schemas.openxmlformats.org/officeDocument/2006/relationships/slideLayout" Target="../slideLayouts/slideLayout7.xml"/><Relationship Id="rId4" Type="http://schemas.openxmlformats.org/officeDocument/2006/relationships/image" Target="../media/image44.png"/><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41.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s>
</file>

<file path=ppt/slides/_rels/slide25.xml.rels><?xml version="1.0" encoding="UTF-8" standalone="yes"?>
<Relationships xmlns="http://schemas.openxmlformats.org/package/2006/relationships"><Relationship Id="rId8" Type="http://schemas.openxmlformats.org/officeDocument/2006/relationships/slideLayout" Target="../slideLayouts/slideLayout7.xml"/><Relationship Id="rId7" Type="http://schemas.openxmlformats.org/officeDocument/2006/relationships/tags" Target="../tags/tag25.xml"/><Relationship Id="rId6" Type="http://schemas.openxmlformats.org/officeDocument/2006/relationships/image" Target="../media/image45.jpeg"/><Relationship Id="rId5" Type="http://schemas.openxmlformats.org/officeDocument/2006/relationships/tags" Target="../tags/tag24.xml"/><Relationship Id="rId4" Type="http://schemas.openxmlformats.org/officeDocument/2006/relationships/tags" Target="../tags/tag23.xml"/><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26.xml"/></Relationships>
</file>

<file path=ppt/slides/_rels/slide3.xml.rels><?xml version="1.0" encoding="UTF-8" standalone="yes"?>
<Relationships xmlns="http://schemas.openxmlformats.org/package/2006/relationships"><Relationship Id="rId9" Type="http://schemas.openxmlformats.org/officeDocument/2006/relationships/tags" Target="../tags/tag15.xml"/><Relationship Id="rId8" Type="http://schemas.openxmlformats.org/officeDocument/2006/relationships/tags" Target="../tags/tag14.xml"/><Relationship Id="rId7" Type="http://schemas.openxmlformats.org/officeDocument/2006/relationships/image" Target="../media/image3.png"/><Relationship Id="rId6" Type="http://schemas.openxmlformats.org/officeDocument/2006/relationships/tags" Target="../tags/tag13.xml"/><Relationship Id="rId5" Type="http://schemas.openxmlformats.org/officeDocument/2006/relationships/tags" Target="../tags/tag12.xml"/><Relationship Id="rId4" Type="http://schemas.openxmlformats.org/officeDocument/2006/relationships/tags" Target="../tags/tag11.xml"/><Relationship Id="rId3" Type="http://schemas.openxmlformats.org/officeDocument/2006/relationships/tags" Target="../tags/tag10.xml"/><Relationship Id="rId2" Type="http://schemas.openxmlformats.org/officeDocument/2006/relationships/tags" Target="../tags/tag9.xml"/><Relationship Id="rId10" Type="http://schemas.openxmlformats.org/officeDocument/2006/relationships/slideLayout" Target="../slideLayouts/slideLayout7.xml"/><Relationship Id="rId1" Type="http://schemas.openxmlformats.org/officeDocument/2006/relationships/tags" Target="../tags/tag8.xml"/></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audio" Target="../media/audio1.wav"/></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073" name="图片 3" descr="图片3"/>
          <p:cNvPicPr>
            <a:picLocks noChangeAspect="1"/>
          </p:cNvPicPr>
          <p:nvPr/>
        </p:nvPicPr>
        <p:blipFill>
          <a:blip r:embed="rId1"/>
          <a:stretch>
            <a:fillRect/>
          </a:stretch>
        </p:blipFill>
        <p:spPr>
          <a:xfrm>
            <a:off x="-4762" y="-23812"/>
            <a:ext cx="9153525" cy="6905625"/>
          </a:xfrm>
          <a:prstGeom prst="rect">
            <a:avLst/>
          </a:prstGeom>
          <a:noFill/>
          <a:ln w="9525">
            <a:noFill/>
          </a:ln>
        </p:spPr>
      </p:pic>
      <p:sp>
        <p:nvSpPr>
          <p:cNvPr id="3074" name="文本框 4"/>
          <p:cNvSpPr txBox="1"/>
          <p:nvPr/>
        </p:nvSpPr>
        <p:spPr>
          <a:xfrm>
            <a:off x="6659563" y="6381750"/>
            <a:ext cx="2160587" cy="306388"/>
          </a:xfrm>
          <a:prstGeom prst="rect">
            <a:avLst/>
          </a:prstGeom>
          <a:noFill/>
          <a:ln w="9525">
            <a:noFill/>
          </a:ln>
        </p:spPr>
        <p:txBody>
          <a:bodyPr wrap="none" anchor="t">
            <a:spAutoFit/>
          </a:bodyPr>
          <a:p>
            <a:pPr>
              <a:spcBef>
                <a:spcPct val="50000"/>
              </a:spcBef>
              <a:buFont typeface="Arial" panose="020B0604020202020204" pitchFamily="34" charset="0"/>
            </a:pPr>
            <a:r>
              <a:rPr lang="en-US" altLang="zh-CN" sz="1400" dirty="0">
                <a:solidFill>
                  <a:srgbClr val="404345"/>
                </a:solidFill>
                <a:latin typeface="微软雅黑" panose="020B0503020204020204" pitchFamily="34" charset="-122"/>
                <a:ea typeface="微软雅黑" panose="020B0503020204020204" pitchFamily="34" charset="-122"/>
                <a:sym typeface="黑体" panose="02010609060101010101" pitchFamily="49" charset="-122"/>
              </a:rPr>
              <a:t>Copyright ©1998-20</a:t>
            </a:r>
            <a:r>
              <a:rPr lang="zh-CN" altLang="en-US" sz="1400" dirty="0">
                <a:solidFill>
                  <a:srgbClr val="404345"/>
                </a:solidFill>
                <a:latin typeface="微软雅黑" panose="020B0503020204020204" pitchFamily="34" charset="-122"/>
                <a:ea typeface="微软雅黑" panose="020B0503020204020204" pitchFamily="34" charset="-122"/>
                <a:sym typeface="黑体" panose="02010609060101010101" pitchFamily="49" charset="-122"/>
              </a:rPr>
              <a:t>1</a:t>
            </a:r>
            <a:r>
              <a:rPr lang="en-US" altLang="zh-CN" sz="1400" dirty="0">
                <a:solidFill>
                  <a:srgbClr val="404345"/>
                </a:solidFill>
                <a:latin typeface="微软雅黑" panose="020B0503020204020204" pitchFamily="34" charset="-122"/>
                <a:ea typeface="微软雅黑" panose="020B0503020204020204" pitchFamily="34" charset="-122"/>
                <a:sym typeface="黑体" panose="02010609060101010101" pitchFamily="49" charset="-122"/>
              </a:rPr>
              <a:t>9</a:t>
            </a:r>
            <a:endParaRPr lang="en-US" altLang="zh-CN" sz="1400" dirty="0">
              <a:solidFill>
                <a:srgbClr val="404345"/>
              </a:solidFill>
              <a:latin typeface="微软雅黑" panose="020B0503020204020204" pitchFamily="34" charset="-122"/>
              <a:ea typeface="微软雅黑" panose="020B0503020204020204" pitchFamily="34" charset="-122"/>
              <a:sym typeface="黑体" panose="02010609060101010101" pitchFamily="49" charset="-122"/>
            </a:endParaRPr>
          </a:p>
        </p:txBody>
      </p:sp>
      <p:sp>
        <p:nvSpPr>
          <p:cNvPr id="3075" name="矩形 5"/>
          <p:cNvSpPr/>
          <p:nvPr/>
        </p:nvSpPr>
        <p:spPr>
          <a:xfrm>
            <a:off x="1995488" y="1784350"/>
            <a:ext cx="6143625" cy="1254125"/>
          </a:xfrm>
          <a:prstGeom prst="rect">
            <a:avLst/>
          </a:prstGeom>
          <a:noFill/>
          <a:ln w="9525">
            <a:noFill/>
          </a:ln>
        </p:spPr>
        <p:txBody>
          <a:bodyPr anchor="t">
            <a:spAutoFit/>
          </a:bodyPr>
          <a:p>
            <a:pPr algn="r">
              <a:lnSpc>
                <a:spcPct val="90000"/>
              </a:lnSpc>
              <a:buFont typeface="Arial" panose="020B0604020202020204" pitchFamily="34" charset="0"/>
            </a:pPr>
            <a:r>
              <a:rPr lang="zh-CN" altLang="en-US" sz="4400" b="1" dirty="0">
                <a:solidFill>
                  <a:srgbClr val="808080"/>
                </a:solidFill>
                <a:latin typeface="微软雅黑" panose="020B0503020204020204" pitchFamily="34" charset="-122"/>
                <a:ea typeface="微软雅黑" panose="020B0503020204020204" pitchFamily="34" charset="-122"/>
              </a:rPr>
              <a:t>企业邮件归档解决方案</a:t>
            </a:r>
            <a:endParaRPr lang="zh-CN" altLang="en-US" sz="4400" b="1" dirty="0">
              <a:solidFill>
                <a:srgbClr val="808080"/>
              </a:solidFill>
              <a:latin typeface="微软雅黑" panose="020B0503020204020204" pitchFamily="34" charset="-122"/>
              <a:ea typeface="微软雅黑" panose="020B0503020204020204" pitchFamily="34" charset="-122"/>
            </a:endParaRPr>
          </a:p>
          <a:p>
            <a:pPr algn="r">
              <a:lnSpc>
                <a:spcPct val="90000"/>
              </a:lnSpc>
              <a:buFont typeface="Arial" panose="020B0604020202020204" pitchFamily="34" charset="0"/>
            </a:pPr>
            <a:endParaRPr lang="zh-CN" altLang="en-US" sz="2000" b="1" dirty="0">
              <a:solidFill>
                <a:srgbClr val="808080"/>
              </a:solidFill>
              <a:latin typeface="Arial" panose="020B0604020202020204" pitchFamily="34" charset="0"/>
              <a:ea typeface="宋体" panose="02010600030101010101" pitchFamily="2" charset="-122"/>
            </a:endParaRPr>
          </a:p>
          <a:p>
            <a:pPr algn="ctr">
              <a:lnSpc>
                <a:spcPct val="90000"/>
              </a:lnSpc>
              <a:buFont typeface="Arial" panose="020B0604020202020204" pitchFamily="34" charset="0"/>
            </a:pPr>
            <a:r>
              <a:rPr lang="en-US" altLang="zh-CN" sz="2000" b="1" dirty="0">
                <a:solidFill>
                  <a:srgbClr val="808080"/>
                </a:solidFill>
                <a:latin typeface="Arial" panose="020B0604020202020204" pitchFamily="34" charset="0"/>
                <a:ea typeface="宋体" panose="02010600030101010101" pitchFamily="2" charset="-122"/>
              </a:rPr>
              <a:t>Enterprise  Mail Archiving Solutions</a:t>
            </a:r>
            <a:endParaRPr lang="en-US" altLang="zh-CN" sz="2000" b="1" dirty="0">
              <a:solidFill>
                <a:srgbClr val="808080"/>
              </a:solidFill>
              <a:latin typeface="Arial" panose="020B0604020202020204" pitchFamily="34" charset="0"/>
              <a:ea typeface="宋体" panose="02010600030101010101" pitchFamily="2" charset="-122"/>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a:stretch>
            <a:fillRect/>
          </a:stretch>
        </p:blipFill>
        <p:spPr>
          <a:xfrm>
            <a:off x="-10160" y="1957705"/>
            <a:ext cx="9154795" cy="4204970"/>
          </a:xfrm>
          <a:prstGeom prst="rect">
            <a:avLst/>
          </a:prstGeom>
        </p:spPr>
      </p:pic>
      <p:sp>
        <p:nvSpPr>
          <p:cNvPr id="14337" name="文本框 7"/>
          <p:cNvSpPr txBox="1"/>
          <p:nvPr/>
        </p:nvSpPr>
        <p:spPr>
          <a:xfrm>
            <a:off x="207010" y="803275"/>
            <a:ext cx="4439920" cy="521970"/>
          </a:xfrm>
          <a:prstGeom prst="rect">
            <a:avLst/>
          </a:prstGeom>
          <a:noFill/>
          <a:ln w="9525">
            <a:noFill/>
          </a:ln>
        </p:spPr>
        <p:txBody>
          <a:bodyPr wrap="square"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管理员权限：系统信息</a:t>
            </a:r>
            <a:endParaRPr lang="zh-CN" altLang="en-US" b="1" dirty="0">
              <a:solidFill>
                <a:srgbClr val="404040"/>
              </a:solidFill>
              <a:latin typeface="宋体" panose="02010600030101010101" pitchFamily="2" charset="-122"/>
              <a:ea typeface="微软雅黑" panose="020B0503020204020204" pitchFamily="34" charset="-122"/>
              <a:sym typeface="宋体" panose="02010600030101010101" pitchFamily="2" charset="-122"/>
            </a:endParaRPr>
          </a:p>
        </p:txBody>
      </p:sp>
      <p:cxnSp>
        <p:nvCxnSpPr>
          <p:cNvPr id="5" name="直接连接符 4"/>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1536700" y="2821623"/>
            <a:ext cx="2968625" cy="2027238"/>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341" name="文本框 20"/>
          <p:cNvSpPr txBox="1"/>
          <p:nvPr/>
        </p:nvSpPr>
        <p:spPr>
          <a:xfrm>
            <a:off x="4584700" y="3632200"/>
            <a:ext cx="4135438" cy="923925"/>
          </a:xfrm>
          <a:prstGeom prst="rect">
            <a:avLst/>
          </a:prstGeom>
          <a:noFill/>
          <a:ln w="9525">
            <a:noFill/>
          </a:ln>
        </p:spPr>
        <p:txBody>
          <a:bodyPr anchor="t">
            <a:spAutoFit/>
          </a:bodyPr>
          <a:p>
            <a:pPr eaLnBrk="0" hangingPunct="0">
              <a:buFont typeface="Arial" panose="020B0604020202020204" pitchFamily="34" charset="0"/>
            </a:pPr>
            <a:r>
              <a:rPr lang="zh-CN" altLang="en-US" dirty="0">
                <a:solidFill>
                  <a:srgbClr val="C55A11"/>
                </a:solidFill>
                <a:latin typeface="黑体" panose="02010609060101010101" pitchFamily="49" charset="-122"/>
                <a:ea typeface="黑体" panose="02010609060101010101" pitchFamily="49" charset="-122"/>
              </a:rPr>
              <a:t>系统信息显示，系统当前的版本号，名称，</a:t>
            </a:r>
            <a:r>
              <a:rPr lang="en-US" altLang="zh-CN" dirty="0">
                <a:solidFill>
                  <a:srgbClr val="C55A11"/>
                </a:solidFill>
                <a:latin typeface="黑体" panose="02010609060101010101" pitchFamily="49" charset="-122"/>
                <a:ea typeface="黑体" panose="02010609060101010101" pitchFamily="49" charset="-122"/>
              </a:rPr>
              <a:t>IP</a:t>
            </a:r>
            <a:r>
              <a:rPr lang="zh-CN" altLang="en-US" dirty="0">
                <a:solidFill>
                  <a:srgbClr val="C55A11"/>
                </a:solidFill>
                <a:latin typeface="黑体" panose="02010609060101010101" pitchFamily="49" charset="-122"/>
                <a:ea typeface="黑体" panose="02010609060101010101" pitchFamily="49" charset="-122"/>
              </a:rPr>
              <a:t>，操作系统，运行时间，归档数量，用户数量。</a:t>
            </a:r>
            <a:endParaRPr lang="zh-CN" altLang="en-US" dirty="0">
              <a:solidFill>
                <a:srgbClr val="C55A11"/>
              </a:solidFill>
              <a:latin typeface="黑体" panose="02010609060101010101" pitchFamily="49" charset="-122"/>
              <a:ea typeface="黑体" panose="02010609060101010101" pitchFamily="49" charset="-122"/>
            </a:endParaRPr>
          </a:p>
        </p:txBody>
      </p:sp>
      <p:sp>
        <p:nvSpPr>
          <p:cNvPr id="23" name="矩形 22"/>
          <p:cNvSpPr/>
          <p:nvPr/>
        </p:nvSpPr>
        <p:spPr>
          <a:xfrm>
            <a:off x="46038" y="2498725"/>
            <a:ext cx="1292225" cy="588963"/>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6385" name="图片 2"/>
          <p:cNvPicPr>
            <a:picLocks noChangeAspect="1"/>
          </p:cNvPicPr>
          <p:nvPr/>
        </p:nvPicPr>
        <p:blipFill>
          <a:blip r:embed="rId1"/>
          <a:srcRect r="64980"/>
          <a:stretch>
            <a:fillRect/>
          </a:stretch>
        </p:blipFill>
        <p:spPr>
          <a:xfrm>
            <a:off x="252413" y="1603375"/>
            <a:ext cx="1828800" cy="3171825"/>
          </a:xfrm>
          <a:prstGeom prst="rect">
            <a:avLst/>
          </a:prstGeom>
          <a:noFill/>
          <a:ln w="9525">
            <a:noFill/>
          </a:ln>
        </p:spPr>
      </p:pic>
      <p:sp>
        <p:nvSpPr>
          <p:cNvPr id="16386" name="文本框 7"/>
          <p:cNvSpPr txBox="1"/>
          <p:nvPr/>
        </p:nvSpPr>
        <p:spPr>
          <a:xfrm>
            <a:off x="500380" y="803275"/>
            <a:ext cx="4614545" cy="521970"/>
          </a:xfrm>
          <a:prstGeom prst="rect">
            <a:avLst/>
          </a:prstGeom>
          <a:noFill/>
          <a:ln w="9525">
            <a:noFill/>
          </a:ln>
        </p:spPr>
        <p:txBody>
          <a:bodyPr wrap="square"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管理员权限：</a:t>
            </a: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系统监控</a:t>
            </a:r>
            <a:endParaRPr lang="zh-CN" altLang="en-US" b="1" dirty="0">
              <a:solidFill>
                <a:srgbClr val="404040"/>
              </a:solidFill>
              <a:latin typeface="宋体" panose="02010600030101010101" pitchFamily="2" charset="-122"/>
              <a:ea typeface="微软雅黑" panose="020B0503020204020204" pitchFamily="34" charset="-122"/>
              <a:sym typeface="宋体" panose="02010600030101010101" pitchFamily="2" charset="-122"/>
            </a:endParaRPr>
          </a:p>
        </p:txBody>
      </p:sp>
      <p:cxnSp>
        <p:nvCxnSpPr>
          <p:cNvPr id="5" name="直接连接符 4"/>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342900" y="3027363"/>
            <a:ext cx="1168400" cy="45720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 name="文本框 29"/>
          <p:cNvSpPr txBox="1"/>
          <p:nvPr/>
        </p:nvSpPr>
        <p:spPr>
          <a:xfrm>
            <a:off x="220663" y="5130800"/>
            <a:ext cx="2081213" cy="923925"/>
          </a:xfrm>
          <a:prstGeom prst="rect">
            <a:avLst/>
          </a:prstGeom>
          <a:noFill/>
        </p:spPr>
        <p:txBody>
          <a:bodyPr>
            <a:spAutoFit/>
          </a:bodyPr>
          <a:lstStyle/>
          <a:p>
            <a:pPr marL="171450" marR="0" indent="-171450" defTabSz="914400" eaLnBrk="0" hangingPunct="0">
              <a:buClrTx/>
              <a:buSzTx/>
              <a:buFont typeface="Wingdings" panose="05000000000000000000" pitchFamily="2" charset="2"/>
              <a:buChar char="Ø"/>
              <a:defRPr/>
            </a:pPr>
            <a:r>
              <a:rPr kumimoji="0" lang="zh-CN" altLang="en-US" b="1" kern="1200" cap="none" spc="0" normalizeH="0" baseline="0" noProof="0" dirty="0">
                <a:latin typeface="微软雅黑" panose="020B0503020204020204" pitchFamily="34" charset="-122"/>
                <a:ea typeface="黑体" panose="02010609060101010101" pitchFamily="49" charset="-122"/>
                <a:cs typeface="+mn-cs"/>
                <a:sym typeface="+mn-ea"/>
              </a:rPr>
              <a:t>系统资源监控</a:t>
            </a:r>
            <a:endParaRPr kumimoji="0" lang="en-US" altLang="zh-CN" b="1" kern="1200" cap="none" spc="0" normalizeH="0" baseline="0" noProof="0" dirty="0">
              <a:latin typeface="微软雅黑" panose="020B0503020204020204" pitchFamily="34" charset="-122"/>
              <a:ea typeface="黑体" panose="02010609060101010101" pitchFamily="49" charset="-122"/>
              <a:cs typeface="+mn-cs"/>
              <a:sym typeface="+mn-ea"/>
            </a:endParaRPr>
          </a:p>
          <a:p>
            <a:pPr marL="171450" marR="0" defTabSz="914400" eaLnBrk="0" hangingPunct="0">
              <a:buClrTx/>
              <a:buSzTx/>
              <a:defRPr/>
            </a:pPr>
            <a:r>
              <a:rPr kumimoji="0" lang="zh-CN" altLang="en-US" kern="1200" cap="none" spc="0" normalizeH="0" baseline="0" noProof="0" dirty="0">
                <a:latin typeface="Times New Roman" panose="02020603050405020304" pitchFamily="18" charset="0"/>
                <a:ea typeface="宋体" panose="02010600030101010101" pitchFamily="2" charset="-122"/>
                <a:cs typeface="+mn-cs"/>
                <a:sym typeface="+mn-ea"/>
              </a:rPr>
              <a:t>实时监控系统的资源使用情况。</a:t>
            </a:r>
            <a:endParaRPr kumimoji="0" lang="zh-CN" altLang="en-US" kern="1200" cap="none" spc="0" normalizeH="0" baseline="0" noProof="0" dirty="0">
              <a:latin typeface="Times New Roman" panose="02020603050405020304" pitchFamily="18" charset="0"/>
              <a:ea typeface="宋体" panose="02010600030101010101" pitchFamily="2" charset="-122"/>
              <a:cs typeface="+mn-cs"/>
              <a:sym typeface="+mn-ea"/>
            </a:endParaRPr>
          </a:p>
        </p:txBody>
      </p:sp>
      <p:pic>
        <p:nvPicPr>
          <p:cNvPr id="16390" name="图片 5"/>
          <p:cNvPicPr>
            <a:picLocks noChangeAspect="1"/>
          </p:cNvPicPr>
          <p:nvPr/>
        </p:nvPicPr>
        <p:blipFill>
          <a:blip r:embed="rId2"/>
          <a:stretch>
            <a:fillRect/>
          </a:stretch>
        </p:blipFill>
        <p:spPr>
          <a:xfrm>
            <a:off x="3235325" y="1541463"/>
            <a:ext cx="5372100" cy="419100"/>
          </a:xfrm>
          <a:prstGeom prst="rect">
            <a:avLst/>
          </a:prstGeom>
          <a:noFill/>
          <a:ln w="9525">
            <a:noFill/>
          </a:ln>
        </p:spPr>
      </p:pic>
      <p:pic>
        <p:nvPicPr>
          <p:cNvPr id="16391" name="图片 8"/>
          <p:cNvPicPr>
            <a:picLocks noChangeAspect="1"/>
          </p:cNvPicPr>
          <p:nvPr/>
        </p:nvPicPr>
        <p:blipFill>
          <a:blip r:embed="rId3"/>
          <a:stretch>
            <a:fillRect/>
          </a:stretch>
        </p:blipFill>
        <p:spPr>
          <a:xfrm>
            <a:off x="3235325" y="1992313"/>
            <a:ext cx="5372100" cy="1627187"/>
          </a:xfrm>
          <a:prstGeom prst="rect">
            <a:avLst/>
          </a:prstGeom>
          <a:noFill/>
          <a:ln w="9525">
            <a:noFill/>
          </a:ln>
        </p:spPr>
      </p:pic>
      <p:pic>
        <p:nvPicPr>
          <p:cNvPr id="16392" name="图片 10"/>
          <p:cNvPicPr>
            <a:picLocks noChangeAspect="1"/>
          </p:cNvPicPr>
          <p:nvPr/>
        </p:nvPicPr>
        <p:blipFill>
          <a:blip r:embed="rId4"/>
          <a:stretch>
            <a:fillRect/>
          </a:stretch>
        </p:blipFill>
        <p:spPr>
          <a:xfrm>
            <a:off x="3235325" y="3651250"/>
            <a:ext cx="5372100" cy="1450975"/>
          </a:xfrm>
          <a:prstGeom prst="rect">
            <a:avLst/>
          </a:prstGeom>
          <a:noFill/>
          <a:ln w="9525">
            <a:noFill/>
          </a:ln>
        </p:spPr>
      </p:pic>
      <p:pic>
        <p:nvPicPr>
          <p:cNvPr id="16393" name="图片 11"/>
          <p:cNvPicPr>
            <a:picLocks noChangeAspect="1"/>
          </p:cNvPicPr>
          <p:nvPr/>
        </p:nvPicPr>
        <p:blipFill>
          <a:blip r:embed="rId5"/>
          <a:stretch>
            <a:fillRect/>
          </a:stretch>
        </p:blipFill>
        <p:spPr>
          <a:xfrm>
            <a:off x="3235325" y="5133975"/>
            <a:ext cx="5372100" cy="1490663"/>
          </a:xfrm>
          <a:prstGeom prst="rect">
            <a:avLst/>
          </a:prstGeom>
          <a:noFill/>
          <a:ln w="9525">
            <a:noFill/>
          </a:ln>
        </p:spPr>
      </p:pic>
      <p:cxnSp>
        <p:nvCxnSpPr>
          <p:cNvPr id="14" name="肘形连接符 13"/>
          <p:cNvCxnSpPr>
            <a:endCxn id="16390" idx="1"/>
          </p:cNvCxnSpPr>
          <p:nvPr/>
        </p:nvCxnSpPr>
        <p:spPr>
          <a:xfrm flipV="1">
            <a:off x="1557338" y="1751013"/>
            <a:ext cx="1677988" cy="1354138"/>
          </a:xfrm>
          <a:prstGeom prst="bentConnector3">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8" name="肘形连接符 17"/>
          <p:cNvCxnSpPr>
            <a:endCxn id="16391" idx="1"/>
          </p:cNvCxnSpPr>
          <p:nvPr/>
        </p:nvCxnSpPr>
        <p:spPr>
          <a:xfrm flipV="1">
            <a:off x="1557338" y="2805113"/>
            <a:ext cx="1677988" cy="384175"/>
          </a:xfrm>
          <a:prstGeom prst="bentConnector3">
            <a:avLst>
              <a:gd name="adj1" fmla="val 62493"/>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 name="肘形连接符 20"/>
          <p:cNvCxnSpPr>
            <a:endCxn id="16392" idx="1"/>
          </p:cNvCxnSpPr>
          <p:nvPr/>
        </p:nvCxnSpPr>
        <p:spPr>
          <a:xfrm>
            <a:off x="1557338" y="3267075"/>
            <a:ext cx="1677988" cy="1109663"/>
          </a:xfrm>
          <a:prstGeom prst="bentConnector3">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6397" name="文本框 55"/>
          <p:cNvSpPr txBox="1"/>
          <p:nvPr/>
        </p:nvSpPr>
        <p:spPr>
          <a:xfrm>
            <a:off x="4625975" y="3984625"/>
            <a:ext cx="2590800" cy="369888"/>
          </a:xfrm>
          <a:prstGeom prst="rect">
            <a:avLst/>
          </a:prstGeom>
          <a:noFill/>
          <a:ln w="9525">
            <a:noFill/>
          </a:ln>
        </p:spPr>
        <p:txBody>
          <a:bodyPr anchor="t">
            <a:spAutoFit/>
          </a:bodyPr>
          <a:p>
            <a:pPr eaLnBrk="0" hangingPunct="0">
              <a:buFont typeface="Arial" panose="020B0604020202020204" pitchFamily="34" charset="0"/>
            </a:pPr>
            <a:r>
              <a:rPr lang="zh-CN" altLang="en-US" dirty="0">
                <a:solidFill>
                  <a:srgbClr val="C55A11"/>
                </a:solidFill>
                <a:latin typeface="黑体" panose="02010609060101010101" pitchFamily="49" charset="-122"/>
                <a:ea typeface="黑体" panose="02010609060101010101" pitchFamily="49" charset="-122"/>
              </a:rPr>
              <a:t>内存占用曲线</a:t>
            </a:r>
            <a:endParaRPr lang="zh-CN" altLang="en-US" dirty="0">
              <a:solidFill>
                <a:srgbClr val="C55A11"/>
              </a:solidFill>
              <a:latin typeface="黑体" panose="02010609060101010101" pitchFamily="49" charset="-122"/>
              <a:ea typeface="黑体" panose="02010609060101010101" pitchFamily="49" charset="-122"/>
            </a:endParaRPr>
          </a:p>
        </p:txBody>
      </p:sp>
      <p:sp>
        <p:nvSpPr>
          <p:cNvPr id="16398" name="文本框 56"/>
          <p:cNvSpPr txBox="1"/>
          <p:nvPr/>
        </p:nvSpPr>
        <p:spPr>
          <a:xfrm>
            <a:off x="4625975" y="2601913"/>
            <a:ext cx="2590800" cy="369887"/>
          </a:xfrm>
          <a:prstGeom prst="rect">
            <a:avLst/>
          </a:prstGeom>
          <a:noFill/>
          <a:ln w="9525">
            <a:noFill/>
          </a:ln>
        </p:spPr>
        <p:txBody>
          <a:bodyPr anchor="t">
            <a:spAutoFit/>
          </a:bodyPr>
          <a:p>
            <a:pPr eaLnBrk="0" hangingPunct="0">
              <a:buFont typeface="Arial" panose="020B0604020202020204" pitchFamily="34" charset="0"/>
            </a:pPr>
            <a:r>
              <a:rPr lang="en-US" altLang="zh-CN" dirty="0">
                <a:solidFill>
                  <a:srgbClr val="C55A11"/>
                </a:solidFill>
                <a:latin typeface="黑体" panose="02010609060101010101" pitchFamily="49" charset="-122"/>
                <a:ea typeface="黑体" panose="02010609060101010101" pitchFamily="49" charset="-122"/>
              </a:rPr>
              <a:t>CPU</a:t>
            </a:r>
            <a:r>
              <a:rPr lang="zh-CN" altLang="en-US" dirty="0">
                <a:solidFill>
                  <a:srgbClr val="C55A11"/>
                </a:solidFill>
                <a:latin typeface="黑体" panose="02010609060101010101" pitchFamily="49" charset="-122"/>
                <a:ea typeface="黑体" panose="02010609060101010101" pitchFamily="49" charset="-122"/>
              </a:rPr>
              <a:t>的资源曲线</a:t>
            </a:r>
            <a:endParaRPr lang="zh-CN" altLang="en-US" dirty="0">
              <a:solidFill>
                <a:srgbClr val="C55A11"/>
              </a:solidFill>
              <a:latin typeface="黑体" panose="02010609060101010101" pitchFamily="49" charset="-122"/>
              <a:ea typeface="黑体" panose="02010609060101010101" pitchFamily="49" charset="-122"/>
            </a:endParaRPr>
          </a:p>
        </p:txBody>
      </p:sp>
      <p:sp>
        <p:nvSpPr>
          <p:cNvPr id="16399" name="文本框 57"/>
          <p:cNvSpPr txBox="1"/>
          <p:nvPr/>
        </p:nvSpPr>
        <p:spPr>
          <a:xfrm>
            <a:off x="4625975" y="5556250"/>
            <a:ext cx="2590800" cy="369888"/>
          </a:xfrm>
          <a:prstGeom prst="rect">
            <a:avLst/>
          </a:prstGeom>
          <a:noFill/>
          <a:ln w="9525">
            <a:noFill/>
          </a:ln>
        </p:spPr>
        <p:txBody>
          <a:bodyPr anchor="t">
            <a:spAutoFit/>
          </a:bodyPr>
          <a:p>
            <a:pPr eaLnBrk="0" hangingPunct="0">
              <a:buFont typeface="Arial" panose="020B0604020202020204" pitchFamily="34" charset="0"/>
            </a:pPr>
            <a:r>
              <a:rPr lang="en-US" altLang="zh-CN" dirty="0">
                <a:solidFill>
                  <a:srgbClr val="C55A11"/>
                </a:solidFill>
                <a:latin typeface="黑体" panose="02010609060101010101" pitchFamily="49" charset="-122"/>
                <a:ea typeface="黑体" panose="02010609060101010101" pitchFamily="49" charset="-122"/>
              </a:rPr>
              <a:t>Swap</a:t>
            </a:r>
            <a:r>
              <a:rPr lang="zh-CN" altLang="en-US" dirty="0">
                <a:solidFill>
                  <a:srgbClr val="C55A11"/>
                </a:solidFill>
                <a:latin typeface="黑体" panose="02010609060101010101" pitchFamily="49" charset="-122"/>
                <a:ea typeface="黑体" panose="02010609060101010101" pitchFamily="49" charset="-122"/>
              </a:rPr>
              <a:t>交换区</a:t>
            </a:r>
            <a:endParaRPr lang="zh-CN" altLang="en-US" dirty="0">
              <a:solidFill>
                <a:srgbClr val="C55A11"/>
              </a:solidFill>
              <a:latin typeface="黑体" panose="02010609060101010101" pitchFamily="49" charset="-122"/>
              <a:ea typeface="黑体" panose="02010609060101010101" pitchFamily="49" charset="-122"/>
            </a:endParaRPr>
          </a:p>
        </p:txBody>
      </p:sp>
      <p:cxnSp>
        <p:nvCxnSpPr>
          <p:cNvPr id="2" name="直接连接符 16393"/>
          <p:cNvCxnSpPr>
            <a:endCxn id="16393" idx="1"/>
          </p:cNvCxnSpPr>
          <p:nvPr/>
        </p:nvCxnSpPr>
        <p:spPr>
          <a:xfrm>
            <a:off x="1557338" y="3390900"/>
            <a:ext cx="652463" cy="0"/>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396" name="直接连接符 16395"/>
          <p:cNvCxnSpPr>
            <a:endCxn id="16392" idx="1"/>
          </p:cNvCxnSpPr>
          <p:nvPr/>
        </p:nvCxnSpPr>
        <p:spPr>
          <a:xfrm>
            <a:off x="2209800" y="3390900"/>
            <a:ext cx="0" cy="2489200"/>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 name="直接箭头连接符 16398"/>
          <p:cNvCxnSpPr>
            <a:endCxn id="16393" idx="1"/>
          </p:cNvCxnSpPr>
          <p:nvPr/>
        </p:nvCxnSpPr>
        <p:spPr>
          <a:xfrm>
            <a:off x="2209800" y="5880100"/>
            <a:ext cx="1025525" cy="0"/>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8433" name="图片 23"/>
          <p:cNvPicPr>
            <a:picLocks noChangeAspect="1"/>
          </p:cNvPicPr>
          <p:nvPr/>
        </p:nvPicPr>
        <p:blipFill>
          <a:blip r:embed="rId1"/>
          <a:stretch>
            <a:fillRect/>
          </a:stretch>
        </p:blipFill>
        <p:spPr>
          <a:xfrm>
            <a:off x="3235325" y="3697288"/>
            <a:ext cx="5372100" cy="1344612"/>
          </a:xfrm>
          <a:prstGeom prst="rect">
            <a:avLst/>
          </a:prstGeom>
          <a:noFill/>
          <a:ln w="9525">
            <a:noFill/>
          </a:ln>
        </p:spPr>
      </p:pic>
      <p:pic>
        <p:nvPicPr>
          <p:cNvPr id="18434" name="图片 22"/>
          <p:cNvPicPr>
            <a:picLocks noChangeAspect="1"/>
          </p:cNvPicPr>
          <p:nvPr/>
        </p:nvPicPr>
        <p:blipFill>
          <a:blip r:embed="rId2"/>
          <a:stretch>
            <a:fillRect/>
          </a:stretch>
        </p:blipFill>
        <p:spPr>
          <a:xfrm>
            <a:off x="3235325" y="1808163"/>
            <a:ext cx="5372100" cy="1728787"/>
          </a:xfrm>
          <a:prstGeom prst="rect">
            <a:avLst/>
          </a:prstGeom>
          <a:noFill/>
          <a:ln w="9525">
            <a:noFill/>
          </a:ln>
        </p:spPr>
      </p:pic>
      <p:pic>
        <p:nvPicPr>
          <p:cNvPr id="18435" name="图片 1"/>
          <p:cNvPicPr>
            <a:picLocks noChangeAspect="1"/>
          </p:cNvPicPr>
          <p:nvPr/>
        </p:nvPicPr>
        <p:blipFill>
          <a:blip r:embed="rId3"/>
          <a:stretch>
            <a:fillRect/>
          </a:stretch>
        </p:blipFill>
        <p:spPr>
          <a:xfrm>
            <a:off x="312738" y="1673225"/>
            <a:ext cx="1866900" cy="2647950"/>
          </a:xfrm>
          <a:prstGeom prst="rect">
            <a:avLst/>
          </a:prstGeom>
          <a:noFill/>
          <a:ln w="9525">
            <a:noFill/>
          </a:ln>
        </p:spPr>
      </p:pic>
      <p:sp>
        <p:nvSpPr>
          <p:cNvPr id="18436" name="文本框 7"/>
          <p:cNvSpPr txBox="1"/>
          <p:nvPr/>
        </p:nvSpPr>
        <p:spPr>
          <a:xfrm>
            <a:off x="500380" y="803275"/>
            <a:ext cx="5755640" cy="521970"/>
          </a:xfrm>
          <a:prstGeom prst="rect">
            <a:avLst/>
          </a:prstGeom>
          <a:noFill/>
          <a:ln w="9525">
            <a:noFill/>
          </a:ln>
        </p:spPr>
        <p:txBody>
          <a:bodyPr wrap="square"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管理员权限：</a:t>
            </a: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邮件归档统计图表</a:t>
            </a:r>
            <a:endParaRPr lang="zh-CN" altLang="en-US" sz="2800" b="1" dirty="0">
              <a:solidFill>
                <a:srgbClr val="404040"/>
              </a:solidFill>
              <a:latin typeface="宋体" panose="02010600030101010101" pitchFamily="2" charset="-122"/>
              <a:ea typeface="微软雅黑" panose="020B0503020204020204" pitchFamily="34" charset="-122"/>
              <a:sym typeface="宋体" panose="02010600030101010101" pitchFamily="2" charset="-122"/>
            </a:endParaRPr>
          </a:p>
        </p:txBody>
      </p:sp>
      <p:cxnSp>
        <p:nvCxnSpPr>
          <p:cNvPr id="5" name="直接连接符 4"/>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368300" y="3433763"/>
            <a:ext cx="1168400" cy="45720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 name="文本框 29"/>
          <p:cNvSpPr txBox="1"/>
          <p:nvPr/>
        </p:nvSpPr>
        <p:spPr>
          <a:xfrm>
            <a:off x="133350" y="4737100"/>
            <a:ext cx="2227263" cy="1846263"/>
          </a:xfrm>
          <a:prstGeom prst="rect">
            <a:avLst/>
          </a:prstGeom>
          <a:noFill/>
        </p:spPr>
        <p:txBody>
          <a:bodyPr>
            <a:spAutoFit/>
          </a:bodyPr>
          <a:lstStyle/>
          <a:p>
            <a:pPr marL="171450" marR="0" indent="-171450" defTabSz="914400" eaLnBrk="0" hangingPunct="0">
              <a:buClrTx/>
              <a:buSzTx/>
              <a:buFont typeface="Wingdings" panose="05000000000000000000" pitchFamily="2" charset="2"/>
              <a:buChar char="Ø"/>
              <a:defRPr/>
            </a:pPr>
            <a:r>
              <a:rPr kumimoji="0" lang="zh-CN" altLang="en-US" b="1" kern="1200" cap="none" spc="0" normalizeH="0" baseline="0" noProof="0" dirty="0">
                <a:latin typeface="微软雅黑" panose="020B0503020204020204" pitchFamily="34" charset="-122"/>
                <a:ea typeface="黑体" panose="02010609060101010101" pitchFamily="49" charset="-122"/>
                <a:cs typeface="+mn-cs"/>
                <a:sym typeface="+mn-ea"/>
              </a:rPr>
              <a:t>邮件归档统计图表</a:t>
            </a:r>
            <a:endParaRPr kumimoji="0" lang="en-US" altLang="zh-CN" b="1" kern="1200" cap="none" spc="0" normalizeH="0" baseline="0" noProof="0" dirty="0">
              <a:latin typeface="微软雅黑" panose="020B0503020204020204" pitchFamily="34" charset="-122"/>
              <a:ea typeface="黑体" panose="02010609060101010101" pitchFamily="49" charset="-122"/>
              <a:cs typeface="+mn-cs"/>
              <a:sym typeface="+mn-ea"/>
            </a:endParaRPr>
          </a:p>
          <a:p>
            <a:pPr marR="0" defTabSz="914400" eaLnBrk="0" hangingPunct="0">
              <a:buClrTx/>
              <a:buSzTx/>
              <a:defRPr/>
            </a:pPr>
            <a:r>
              <a:rPr kumimoji="0" lang="zh-CN" altLang="en-US" sz="1600" kern="1200" cap="none" spc="0" normalizeH="0" baseline="0" noProof="0" dirty="0">
                <a:latin typeface="Times New Roman" panose="02020603050405020304" pitchFamily="18" charset="0"/>
                <a:ea typeface="宋体" panose="02010600030101010101" pitchFamily="2" charset="-122"/>
                <a:cs typeface="+mn-cs"/>
                <a:sym typeface="+mn-ea"/>
              </a:rPr>
              <a:t>      实时统计邮件归档的数量，以及每天邮件统计的情况。默认的报表包含了邮件存储的增长，每日邮件收发情况以及存储的流量。 </a:t>
            </a:r>
            <a:endParaRPr kumimoji="0" lang="zh-CN" altLang="en-US" sz="1600" kern="1200" cap="none" spc="0" normalizeH="0" baseline="0" noProof="0" dirty="0">
              <a:latin typeface="Times New Roman" panose="02020603050405020304" pitchFamily="18" charset="0"/>
              <a:ea typeface="宋体" panose="02010600030101010101" pitchFamily="2" charset="-122"/>
              <a:cs typeface="+mn-cs"/>
              <a:sym typeface="+mn-ea"/>
            </a:endParaRPr>
          </a:p>
        </p:txBody>
      </p:sp>
      <p:cxnSp>
        <p:nvCxnSpPr>
          <p:cNvPr id="18" name="肘形连接符 17"/>
          <p:cNvCxnSpPr/>
          <p:nvPr/>
        </p:nvCxnSpPr>
        <p:spPr>
          <a:xfrm flipV="1">
            <a:off x="1557338" y="2805113"/>
            <a:ext cx="1677988" cy="731838"/>
          </a:xfrm>
          <a:prstGeom prst="bentConnector3">
            <a:avLst>
              <a:gd name="adj1" fmla="val 50000"/>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 name="肘形连接符 20"/>
          <p:cNvCxnSpPr/>
          <p:nvPr/>
        </p:nvCxnSpPr>
        <p:spPr>
          <a:xfrm>
            <a:off x="1557338" y="3695700"/>
            <a:ext cx="1677988" cy="681038"/>
          </a:xfrm>
          <a:prstGeom prst="bentConnector3">
            <a:avLst>
              <a:gd name="adj1" fmla="val 67032"/>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8442" name="文本框 55"/>
          <p:cNvSpPr txBox="1"/>
          <p:nvPr/>
        </p:nvSpPr>
        <p:spPr>
          <a:xfrm>
            <a:off x="3640138" y="4137025"/>
            <a:ext cx="1584325" cy="368300"/>
          </a:xfrm>
          <a:prstGeom prst="rect">
            <a:avLst/>
          </a:prstGeom>
          <a:noFill/>
          <a:ln w="9525">
            <a:noFill/>
          </a:ln>
        </p:spPr>
        <p:txBody>
          <a:bodyPr anchor="t">
            <a:spAutoFit/>
          </a:bodyPr>
          <a:p>
            <a:pPr eaLnBrk="0" hangingPunct="0">
              <a:buFont typeface="Arial" panose="020B0604020202020204" pitchFamily="34" charset="0"/>
            </a:pPr>
            <a:r>
              <a:rPr lang="zh-CN" altLang="en-US" dirty="0">
                <a:solidFill>
                  <a:srgbClr val="C55A11"/>
                </a:solidFill>
                <a:latin typeface="黑体" panose="02010609060101010101" pitchFamily="49" charset="-122"/>
                <a:ea typeface="黑体" panose="02010609060101010101" pitchFamily="49" charset="-122"/>
              </a:rPr>
              <a:t>每日邮件数量</a:t>
            </a:r>
            <a:endParaRPr lang="zh-CN" altLang="en-US" dirty="0">
              <a:solidFill>
                <a:srgbClr val="C55A11"/>
              </a:solidFill>
              <a:latin typeface="黑体" panose="02010609060101010101" pitchFamily="49" charset="-122"/>
              <a:ea typeface="黑体" panose="02010609060101010101" pitchFamily="49" charset="-122"/>
            </a:endParaRPr>
          </a:p>
        </p:txBody>
      </p:sp>
      <p:sp>
        <p:nvSpPr>
          <p:cNvPr id="18443" name="文本框 56"/>
          <p:cNvSpPr txBox="1"/>
          <p:nvPr/>
        </p:nvSpPr>
        <p:spPr>
          <a:xfrm>
            <a:off x="3775075" y="2578100"/>
            <a:ext cx="2590800" cy="369888"/>
          </a:xfrm>
          <a:prstGeom prst="rect">
            <a:avLst/>
          </a:prstGeom>
          <a:noFill/>
          <a:ln w="9525">
            <a:noFill/>
          </a:ln>
        </p:spPr>
        <p:txBody>
          <a:bodyPr anchor="t">
            <a:spAutoFit/>
          </a:bodyPr>
          <a:p>
            <a:pPr eaLnBrk="0" hangingPunct="0">
              <a:buFont typeface="Arial" panose="020B0604020202020204" pitchFamily="34" charset="0"/>
            </a:pPr>
            <a:r>
              <a:rPr lang="zh-CN" altLang="en-US" dirty="0">
                <a:solidFill>
                  <a:srgbClr val="C55A11"/>
                </a:solidFill>
                <a:latin typeface="黑体" panose="02010609060101010101" pitchFamily="49" charset="-122"/>
                <a:ea typeface="黑体" panose="02010609060101010101" pitchFamily="49" charset="-122"/>
              </a:rPr>
              <a:t>邮件归档数量统计图</a:t>
            </a:r>
            <a:endParaRPr lang="zh-CN" altLang="en-US" dirty="0">
              <a:solidFill>
                <a:srgbClr val="C55A11"/>
              </a:solidFill>
              <a:latin typeface="黑体" panose="02010609060101010101" pitchFamily="49" charset="-122"/>
              <a:ea typeface="黑体" panose="02010609060101010101" pitchFamily="49" charset="-122"/>
            </a:endParaRPr>
          </a:p>
        </p:txBody>
      </p:sp>
      <p:sp>
        <p:nvSpPr>
          <p:cNvPr id="18444" name="文本框 57"/>
          <p:cNvSpPr txBox="1"/>
          <p:nvPr/>
        </p:nvSpPr>
        <p:spPr>
          <a:xfrm>
            <a:off x="4625975" y="5556250"/>
            <a:ext cx="2590800" cy="369888"/>
          </a:xfrm>
          <a:prstGeom prst="rect">
            <a:avLst/>
          </a:prstGeom>
          <a:noFill/>
          <a:ln w="9525">
            <a:noFill/>
          </a:ln>
        </p:spPr>
        <p:txBody>
          <a:bodyPr anchor="t">
            <a:spAutoFit/>
          </a:bodyPr>
          <a:p>
            <a:pPr eaLnBrk="0" hangingPunct="0">
              <a:buFont typeface="Arial" panose="020B0604020202020204" pitchFamily="34" charset="0"/>
            </a:pPr>
            <a:r>
              <a:rPr lang="en-US" altLang="zh-CN" dirty="0">
                <a:solidFill>
                  <a:srgbClr val="C55A11"/>
                </a:solidFill>
                <a:latin typeface="黑体" panose="02010609060101010101" pitchFamily="49" charset="-122"/>
                <a:ea typeface="黑体" panose="02010609060101010101" pitchFamily="49" charset="-122"/>
              </a:rPr>
              <a:t>Swap</a:t>
            </a:r>
            <a:r>
              <a:rPr lang="zh-CN" altLang="en-US" dirty="0">
                <a:solidFill>
                  <a:srgbClr val="C55A11"/>
                </a:solidFill>
                <a:latin typeface="黑体" panose="02010609060101010101" pitchFamily="49" charset="-122"/>
                <a:ea typeface="黑体" panose="02010609060101010101" pitchFamily="49" charset="-122"/>
              </a:rPr>
              <a:t>交换区</a:t>
            </a:r>
            <a:endParaRPr lang="zh-CN" altLang="en-US" dirty="0">
              <a:solidFill>
                <a:srgbClr val="C55A11"/>
              </a:solidFill>
              <a:latin typeface="黑体" panose="02010609060101010101" pitchFamily="49" charset="-122"/>
              <a:ea typeface="黑体" panose="02010609060101010101" pitchFamily="49" charset="-122"/>
            </a:endParaRPr>
          </a:p>
        </p:txBody>
      </p:sp>
      <p:cxnSp>
        <p:nvCxnSpPr>
          <p:cNvPr id="2" name="直接连接符 16393"/>
          <p:cNvCxnSpPr/>
          <p:nvPr/>
        </p:nvCxnSpPr>
        <p:spPr>
          <a:xfrm>
            <a:off x="1557338" y="3852863"/>
            <a:ext cx="957263" cy="1588"/>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 name="直接连接符 16395"/>
          <p:cNvCxnSpPr/>
          <p:nvPr/>
        </p:nvCxnSpPr>
        <p:spPr>
          <a:xfrm>
            <a:off x="2535238" y="3838575"/>
            <a:ext cx="0" cy="2041525"/>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399" name="直接箭头连接符 16398"/>
          <p:cNvCxnSpPr/>
          <p:nvPr/>
        </p:nvCxnSpPr>
        <p:spPr>
          <a:xfrm>
            <a:off x="2535238" y="5880100"/>
            <a:ext cx="700088" cy="0"/>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3235325" y="1747838"/>
            <a:ext cx="1698625" cy="352425"/>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449" name="文本框 34"/>
          <p:cNvSpPr txBox="1"/>
          <p:nvPr/>
        </p:nvSpPr>
        <p:spPr>
          <a:xfrm>
            <a:off x="4933950" y="1690688"/>
            <a:ext cx="4114800" cy="368300"/>
          </a:xfrm>
          <a:prstGeom prst="rect">
            <a:avLst/>
          </a:prstGeom>
          <a:noFill/>
          <a:ln w="9525">
            <a:noFill/>
          </a:ln>
        </p:spPr>
        <p:txBody>
          <a:bodyPr anchor="t">
            <a:spAutoFit/>
          </a:bodyPr>
          <a:p>
            <a:pPr eaLnBrk="0" hangingPunct="0">
              <a:buFont typeface="Arial" panose="020B0604020202020204" pitchFamily="34" charset="0"/>
            </a:pPr>
            <a:r>
              <a:rPr lang="zh-CN" altLang="en-US" dirty="0">
                <a:solidFill>
                  <a:srgbClr val="C55A11"/>
                </a:solidFill>
                <a:latin typeface="黑体" panose="02010609060101010101" pitchFamily="49" charset="-122"/>
                <a:ea typeface="黑体" panose="02010609060101010101" pitchFamily="49" charset="-122"/>
              </a:rPr>
              <a:t>按秒、分、小时、天、周的时间做统计</a:t>
            </a:r>
            <a:endParaRPr lang="zh-CN" altLang="en-US" dirty="0">
              <a:solidFill>
                <a:srgbClr val="C55A11"/>
              </a:solidFill>
              <a:latin typeface="黑体" panose="02010609060101010101" pitchFamily="49" charset="-122"/>
              <a:ea typeface="黑体" panose="02010609060101010101" pitchFamily="49" charset="-122"/>
            </a:endParaRPr>
          </a:p>
        </p:txBody>
      </p:sp>
      <p:pic>
        <p:nvPicPr>
          <p:cNvPr id="18450" name="图片 24"/>
          <p:cNvPicPr>
            <a:picLocks noChangeAspect="1"/>
          </p:cNvPicPr>
          <p:nvPr/>
        </p:nvPicPr>
        <p:blipFill>
          <a:blip r:embed="rId4"/>
          <a:stretch>
            <a:fillRect/>
          </a:stretch>
        </p:blipFill>
        <p:spPr>
          <a:xfrm>
            <a:off x="3235325" y="5097463"/>
            <a:ext cx="5372100" cy="1336675"/>
          </a:xfrm>
          <a:prstGeom prst="rect">
            <a:avLst/>
          </a:prstGeom>
          <a:noFill/>
          <a:ln w="9525">
            <a:noFill/>
          </a:ln>
        </p:spPr>
      </p:pic>
      <p:sp>
        <p:nvSpPr>
          <p:cNvPr id="18451" name="文本框 39"/>
          <p:cNvSpPr txBox="1"/>
          <p:nvPr/>
        </p:nvSpPr>
        <p:spPr>
          <a:xfrm>
            <a:off x="6365875" y="4130675"/>
            <a:ext cx="1585913" cy="369888"/>
          </a:xfrm>
          <a:prstGeom prst="rect">
            <a:avLst/>
          </a:prstGeom>
          <a:noFill/>
          <a:ln w="9525">
            <a:noFill/>
          </a:ln>
        </p:spPr>
        <p:txBody>
          <a:bodyPr anchor="t">
            <a:spAutoFit/>
          </a:bodyPr>
          <a:p>
            <a:pPr eaLnBrk="0" hangingPunct="0">
              <a:buFont typeface="Arial" panose="020B0604020202020204" pitchFamily="34" charset="0"/>
            </a:pPr>
            <a:r>
              <a:rPr lang="zh-CN" altLang="en-US" dirty="0">
                <a:solidFill>
                  <a:srgbClr val="C55A11"/>
                </a:solidFill>
                <a:latin typeface="黑体" panose="02010609060101010101" pitchFamily="49" charset="-122"/>
                <a:ea typeface="黑体" panose="02010609060101010101" pitchFamily="49" charset="-122"/>
              </a:rPr>
              <a:t>每日邮件流量</a:t>
            </a:r>
            <a:endParaRPr lang="zh-CN" altLang="en-US" dirty="0">
              <a:solidFill>
                <a:srgbClr val="C55A11"/>
              </a:solidFill>
              <a:latin typeface="黑体" panose="02010609060101010101" pitchFamily="49" charset="-122"/>
              <a:ea typeface="黑体" panose="02010609060101010101" pitchFamily="49" charset="-122"/>
            </a:endParaRPr>
          </a:p>
        </p:txBody>
      </p:sp>
      <p:sp>
        <p:nvSpPr>
          <p:cNvPr id="18452" name="文本框 40"/>
          <p:cNvSpPr txBox="1"/>
          <p:nvPr/>
        </p:nvSpPr>
        <p:spPr>
          <a:xfrm>
            <a:off x="4933950" y="5291138"/>
            <a:ext cx="2025650" cy="368300"/>
          </a:xfrm>
          <a:prstGeom prst="rect">
            <a:avLst/>
          </a:prstGeom>
          <a:noFill/>
          <a:ln w="9525">
            <a:noFill/>
          </a:ln>
        </p:spPr>
        <p:txBody>
          <a:bodyPr anchor="t">
            <a:spAutoFit/>
          </a:bodyPr>
          <a:p>
            <a:pPr eaLnBrk="0" hangingPunct="0">
              <a:buFont typeface="Arial" panose="020B0604020202020204" pitchFamily="34" charset="0"/>
            </a:pPr>
            <a:r>
              <a:rPr lang="zh-CN" altLang="en-US" dirty="0">
                <a:solidFill>
                  <a:srgbClr val="C55A11"/>
                </a:solidFill>
                <a:latin typeface="黑体" panose="02010609060101010101" pitchFamily="49" charset="-122"/>
                <a:ea typeface="黑体" panose="02010609060101010101" pitchFamily="49" charset="-122"/>
              </a:rPr>
              <a:t>收发邮件情况统计</a:t>
            </a:r>
            <a:endParaRPr lang="zh-CN" altLang="en-US" dirty="0">
              <a:solidFill>
                <a:srgbClr val="C55A11"/>
              </a:solidFill>
              <a:latin typeface="黑体" panose="02010609060101010101" pitchFamily="49" charset="-122"/>
              <a:ea typeface="黑体" panose="02010609060101010101" pitchFamily="49"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6625" name="图片 2"/>
          <p:cNvPicPr>
            <a:picLocks noChangeAspect="1"/>
          </p:cNvPicPr>
          <p:nvPr/>
        </p:nvPicPr>
        <p:blipFill>
          <a:blip r:embed="rId1"/>
          <a:stretch>
            <a:fillRect/>
          </a:stretch>
        </p:blipFill>
        <p:spPr>
          <a:xfrm>
            <a:off x="500063" y="1689100"/>
            <a:ext cx="1847850" cy="2562225"/>
          </a:xfrm>
          <a:prstGeom prst="rect">
            <a:avLst/>
          </a:prstGeom>
          <a:noFill/>
          <a:ln w="9525">
            <a:noFill/>
          </a:ln>
        </p:spPr>
      </p:pic>
      <p:sp>
        <p:nvSpPr>
          <p:cNvPr id="26626" name="文本框 7"/>
          <p:cNvSpPr txBox="1"/>
          <p:nvPr/>
        </p:nvSpPr>
        <p:spPr>
          <a:xfrm>
            <a:off x="500380" y="803275"/>
            <a:ext cx="3905250" cy="521970"/>
          </a:xfrm>
          <a:prstGeom prst="rect">
            <a:avLst/>
          </a:prstGeom>
          <a:noFill/>
          <a:ln w="9525">
            <a:noFill/>
          </a:ln>
        </p:spPr>
        <p:txBody>
          <a:bodyPr wrap="square"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管理员权限：存储信息</a:t>
            </a:r>
            <a:endParaRPr lang="zh-CN" altLang="en-US" sz="2800" b="1" dirty="0">
              <a:solidFill>
                <a:srgbClr val="404040"/>
              </a:solidFill>
              <a:latin typeface="宋体" panose="02010600030101010101" pitchFamily="2" charset="-122"/>
              <a:ea typeface="微软雅黑" panose="020B0503020204020204" pitchFamily="34" charset="-122"/>
              <a:sym typeface="宋体" panose="02010600030101010101" pitchFamily="2" charset="-122"/>
            </a:endParaRPr>
          </a:p>
        </p:txBody>
      </p:sp>
      <p:cxnSp>
        <p:nvCxnSpPr>
          <p:cNvPr id="5" name="直接连接符 4"/>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3438525" y="1717675"/>
            <a:ext cx="5286375" cy="2032000"/>
          </a:xfrm>
          <a:prstGeom prst="rect">
            <a:avLst/>
          </a:prstGeom>
          <a:noFill/>
        </p:spPr>
        <p:txBody>
          <a:bodyPr>
            <a:spAutoFit/>
          </a:bodyPr>
          <a:lstStyle/>
          <a:p>
            <a:pPr marL="171450" marR="0" indent="-171450" defTabSz="914400" eaLnBrk="0" hangingPunct="0">
              <a:buClrTx/>
              <a:buSzTx/>
              <a:buFont typeface="Wingdings" panose="05000000000000000000" pitchFamily="2" charset="2"/>
              <a:buChar char="Ø"/>
              <a:defRPr/>
            </a:pPr>
            <a:r>
              <a:rPr kumimoji="0" lang="zh-CN" altLang="en-US" b="1" kern="1200" cap="none" spc="0" normalizeH="0" baseline="0" noProof="0" dirty="0">
                <a:latin typeface="微软雅黑" panose="020B0503020204020204" pitchFamily="34" charset="-122"/>
                <a:ea typeface="黑体" panose="02010609060101010101" pitchFamily="49" charset="-122"/>
                <a:cs typeface="+mn-cs"/>
                <a:sym typeface="+mn-ea"/>
              </a:rPr>
              <a:t>存储信息</a:t>
            </a:r>
            <a:endParaRPr kumimoji="0" lang="en-US" altLang="zh-CN" b="1" kern="1200" cap="none" spc="0" normalizeH="0" baseline="0" noProof="0" dirty="0">
              <a:latin typeface="微软雅黑" panose="020B0503020204020204" pitchFamily="34" charset="-122"/>
              <a:ea typeface="黑体" panose="02010609060101010101" pitchFamily="49" charset="-122"/>
              <a:cs typeface="+mn-cs"/>
              <a:sym typeface="+mn-ea"/>
            </a:endParaRPr>
          </a:p>
          <a:p>
            <a:pPr marR="0" defTabSz="914400" eaLnBrk="0" hangingPunct="0">
              <a:buClrTx/>
              <a:buSzTx/>
              <a:defRPr/>
            </a:pPr>
            <a:r>
              <a:rPr kumimoji="0" lang="en-US" altLang="zh-CN" kern="1200" cap="none" spc="0" normalizeH="0" baseline="0" noProof="0" dirty="0">
                <a:latin typeface="Times New Roman" panose="02020603050405020304" pitchFamily="18" charset="0"/>
                <a:ea typeface="宋体" panose="02010600030101010101" pitchFamily="2" charset="-122"/>
                <a:cs typeface="+mn-cs"/>
                <a:sym typeface="+mn-ea"/>
              </a:rPr>
              <a:t>1.</a:t>
            </a:r>
            <a:r>
              <a:rPr kumimoji="0" lang="zh-CN" altLang="en-US" kern="1200" cap="none" spc="0" normalizeH="0" baseline="0" noProof="0" dirty="0">
                <a:latin typeface="Times New Roman" panose="02020603050405020304" pitchFamily="18" charset="0"/>
                <a:ea typeface="宋体" panose="02010600030101010101" pitchFamily="2" charset="-122"/>
                <a:cs typeface="+mn-cs"/>
                <a:sym typeface="+mn-ea"/>
              </a:rPr>
              <a:t>集中式存储管理，通过智能存储管理接口来管理内部或外部存储的邮件。</a:t>
            </a:r>
            <a:endParaRPr kumimoji="0" lang="en-US" altLang="zh-CN" kern="1200" cap="none" spc="0" normalizeH="0" baseline="0" noProof="0" dirty="0">
              <a:latin typeface="Times New Roman" panose="02020603050405020304" pitchFamily="18" charset="0"/>
              <a:ea typeface="宋体" panose="02010600030101010101" pitchFamily="2" charset="-122"/>
              <a:cs typeface="+mn-cs"/>
              <a:sym typeface="+mn-ea"/>
            </a:endParaRPr>
          </a:p>
          <a:p>
            <a:pPr marR="0" defTabSz="914400" eaLnBrk="0" hangingPunct="0">
              <a:buClrTx/>
              <a:buSzTx/>
              <a:defRPr/>
            </a:pPr>
            <a:r>
              <a:rPr kumimoji="0" lang="en-US" altLang="zh-CN" kern="1200" cap="none" spc="0" normalizeH="0" baseline="0" noProof="0" dirty="0">
                <a:latin typeface="Times New Roman" panose="02020603050405020304" pitchFamily="18" charset="0"/>
                <a:ea typeface="宋体" panose="02010600030101010101" pitchFamily="2" charset="-122"/>
                <a:cs typeface="+mn-cs"/>
                <a:sym typeface="+mn-ea"/>
              </a:rPr>
              <a:t>2.</a:t>
            </a:r>
            <a:r>
              <a:rPr kumimoji="0" lang="zh-CN" altLang="en-US" kern="1200" cap="none" spc="0" normalizeH="0" baseline="0" noProof="0" dirty="0">
                <a:latin typeface="Times New Roman" panose="02020603050405020304" pitchFamily="18" charset="0"/>
                <a:ea typeface="宋体" panose="02010600030101010101" pitchFamily="2" charset="-122"/>
                <a:cs typeface="+mn-cs"/>
                <a:sym typeface="+mn-ea"/>
              </a:rPr>
              <a:t>实现只能存储管理，单一实例存储，防止篡改存储信息。</a:t>
            </a:r>
            <a:endParaRPr kumimoji="0" lang="en-US" altLang="zh-CN" kern="1200" cap="none" spc="0" normalizeH="0" baseline="0" noProof="0" dirty="0">
              <a:latin typeface="Times New Roman" panose="02020603050405020304" pitchFamily="18" charset="0"/>
              <a:ea typeface="宋体" panose="02010600030101010101" pitchFamily="2" charset="-122"/>
              <a:cs typeface="+mn-cs"/>
              <a:sym typeface="+mn-ea"/>
            </a:endParaRPr>
          </a:p>
          <a:p>
            <a:pPr marR="0" defTabSz="914400" eaLnBrk="0" hangingPunct="0">
              <a:buClrTx/>
              <a:buSzTx/>
              <a:defRPr/>
            </a:pPr>
            <a:r>
              <a:rPr kumimoji="0" lang="en-US" altLang="zh-CN" kern="1200" cap="none" spc="0" normalizeH="0" baseline="0" noProof="0" dirty="0">
                <a:latin typeface="Times New Roman" panose="02020603050405020304" pitchFamily="18" charset="0"/>
                <a:ea typeface="宋体" panose="02010600030101010101" pitchFamily="2" charset="-122"/>
                <a:cs typeface="+mn-cs"/>
                <a:sym typeface="+mn-ea"/>
              </a:rPr>
              <a:t>3.</a:t>
            </a:r>
            <a:r>
              <a:rPr kumimoji="0" lang="zh-CN" altLang="en-US" kern="1200" cap="none" spc="0" normalizeH="0" baseline="0" noProof="0" dirty="0">
                <a:latin typeface="Times New Roman" panose="02020603050405020304" pitchFamily="18" charset="0"/>
                <a:ea typeface="宋体" panose="02010600030101010101" pitchFamily="2" charset="-122"/>
                <a:cs typeface="+mn-cs"/>
                <a:sym typeface="+mn-ea"/>
              </a:rPr>
              <a:t>安全存储、方便查阅恢复。</a:t>
            </a:r>
            <a:endParaRPr kumimoji="0" lang="en-US" altLang="zh-CN" kern="1200" cap="none" spc="0" normalizeH="0" baseline="0" noProof="0" dirty="0">
              <a:latin typeface="Times New Roman" panose="02020603050405020304" pitchFamily="18" charset="0"/>
              <a:ea typeface="宋体" panose="02010600030101010101" pitchFamily="2" charset="-122"/>
              <a:cs typeface="+mn-cs"/>
              <a:sym typeface="+mn-ea"/>
            </a:endParaRPr>
          </a:p>
          <a:p>
            <a:pPr marR="0" defTabSz="914400" eaLnBrk="0" hangingPunct="0">
              <a:buClrTx/>
              <a:buSzTx/>
              <a:defRPr/>
            </a:pPr>
            <a:r>
              <a:rPr kumimoji="0" lang="en-US" altLang="zh-CN" kern="1200" cap="none" spc="0" normalizeH="0" baseline="0" noProof="0" dirty="0">
                <a:latin typeface="Times New Roman" panose="02020603050405020304" pitchFamily="18" charset="0"/>
                <a:ea typeface="宋体" panose="02010600030101010101" pitchFamily="2" charset="-122"/>
                <a:cs typeface="+mn-cs"/>
                <a:sym typeface="+mn-ea"/>
              </a:rPr>
              <a:t>4.</a:t>
            </a:r>
            <a:r>
              <a:rPr kumimoji="0" lang="zh-CN" altLang="en-US" kern="1200" cap="none" spc="0" normalizeH="0" baseline="0" noProof="0" dirty="0">
                <a:latin typeface="Times New Roman" panose="02020603050405020304" pitchFamily="18" charset="0"/>
                <a:ea typeface="宋体" panose="02010600030101010101" pitchFamily="2" charset="-122"/>
                <a:cs typeface="+mn-cs"/>
                <a:sym typeface="+mn-ea"/>
              </a:rPr>
              <a:t>存储时间更长。</a:t>
            </a:r>
            <a:endParaRPr kumimoji="0" lang="zh-CN" altLang="en-US" kern="1200" cap="none" spc="0" normalizeH="0" baseline="0" noProof="0" dirty="0">
              <a:latin typeface="Times New Roman" panose="02020603050405020304" pitchFamily="18" charset="0"/>
              <a:ea typeface="宋体" panose="02010600030101010101" pitchFamily="2" charset="-122"/>
              <a:cs typeface="+mn-cs"/>
              <a:sym typeface="+mn-ea"/>
            </a:endParaRPr>
          </a:p>
        </p:txBody>
      </p:sp>
      <p:cxnSp>
        <p:nvCxnSpPr>
          <p:cNvPr id="16399" name="直接箭头连接符 16398"/>
          <p:cNvCxnSpPr/>
          <p:nvPr/>
        </p:nvCxnSpPr>
        <p:spPr>
          <a:xfrm>
            <a:off x="2316163" y="5880100"/>
            <a:ext cx="919163" cy="0"/>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pic>
        <p:nvPicPr>
          <p:cNvPr id="26630" name="图片 3"/>
          <p:cNvPicPr>
            <a:picLocks noChangeAspect="1"/>
          </p:cNvPicPr>
          <p:nvPr/>
        </p:nvPicPr>
        <p:blipFill>
          <a:blip r:embed="rId2"/>
          <a:stretch>
            <a:fillRect/>
          </a:stretch>
        </p:blipFill>
        <p:spPr>
          <a:xfrm>
            <a:off x="161925" y="4324350"/>
            <a:ext cx="8782050" cy="2320925"/>
          </a:xfrm>
          <a:prstGeom prst="rect">
            <a:avLst/>
          </a:prstGeom>
          <a:noFill/>
          <a:ln w="9525">
            <a:noFill/>
          </a:ln>
        </p:spPr>
      </p:pic>
      <p:sp>
        <p:nvSpPr>
          <p:cNvPr id="6" name="矩形 5"/>
          <p:cNvSpPr/>
          <p:nvPr/>
        </p:nvSpPr>
        <p:spPr>
          <a:xfrm>
            <a:off x="590550" y="3752850"/>
            <a:ext cx="1757363" cy="41910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8" name="肘形连接符 7"/>
          <p:cNvCxnSpPr>
            <a:stCxn id="6" idx="3"/>
          </p:cNvCxnSpPr>
          <p:nvPr/>
        </p:nvCxnSpPr>
        <p:spPr>
          <a:xfrm>
            <a:off x="2347913" y="3962400"/>
            <a:ext cx="1804988" cy="790575"/>
          </a:xfrm>
          <a:prstGeom prst="bentConnector3">
            <a:avLst>
              <a:gd name="adj1" fmla="val 100126"/>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161925" y="4752975"/>
            <a:ext cx="8782050" cy="189230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6634" name="文本框 28"/>
          <p:cNvSpPr txBox="1"/>
          <p:nvPr/>
        </p:nvSpPr>
        <p:spPr>
          <a:xfrm>
            <a:off x="4271963" y="3962400"/>
            <a:ext cx="4133850" cy="646113"/>
          </a:xfrm>
          <a:prstGeom prst="rect">
            <a:avLst/>
          </a:prstGeom>
          <a:noFill/>
          <a:ln w="9525">
            <a:noFill/>
          </a:ln>
        </p:spPr>
        <p:txBody>
          <a:bodyPr anchor="t">
            <a:spAutoFit/>
          </a:bodyPr>
          <a:p>
            <a:pPr eaLnBrk="0" hangingPunct="0">
              <a:buFont typeface="Arial" panose="020B0604020202020204" pitchFamily="34" charset="0"/>
            </a:pPr>
            <a:r>
              <a:rPr lang="zh-CN" altLang="en-US" dirty="0">
                <a:solidFill>
                  <a:srgbClr val="C55A11"/>
                </a:solidFill>
                <a:latin typeface="黑体" panose="02010609060101010101" pitchFamily="49" charset="-122"/>
                <a:ea typeface="黑体" panose="02010609060101010101" pitchFamily="49" charset="-122"/>
              </a:rPr>
              <a:t>显示系统的存储信息，包括总容量，使用量，未使用量，使用率即挂载目录。</a:t>
            </a:r>
            <a:endParaRPr lang="zh-CN" altLang="en-US" dirty="0">
              <a:solidFill>
                <a:srgbClr val="C55A11"/>
              </a:solidFill>
              <a:latin typeface="黑体" panose="02010609060101010101" pitchFamily="49" charset="-122"/>
              <a:ea typeface="黑体" panose="02010609060101010101" pitchFamily="49"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15875" y="2313305"/>
            <a:ext cx="9148445" cy="4229100"/>
          </a:xfrm>
          <a:prstGeom prst="rect">
            <a:avLst/>
          </a:prstGeom>
        </p:spPr>
      </p:pic>
      <p:sp>
        <p:nvSpPr>
          <p:cNvPr id="30722" name="文本框 7"/>
          <p:cNvSpPr txBox="1"/>
          <p:nvPr/>
        </p:nvSpPr>
        <p:spPr>
          <a:xfrm>
            <a:off x="500380" y="803275"/>
            <a:ext cx="5380355" cy="521970"/>
          </a:xfrm>
          <a:prstGeom prst="rect">
            <a:avLst/>
          </a:prstGeom>
          <a:noFill/>
          <a:ln w="9525">
            <a:noFill/>
          </a:ln>
        </p:spPr>
        <p:txBody>
          <a:bodyPr wrap="square"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管理员权限：客户端模式设置</a:t>
            </a:r>
            <a:endParaRPr lang="zh-CN" altLang="en-US" b="1" dirty="0">
              <a:solidFill>
                <a:srgbClr val="404040"/>
              </a:solidFill>
              <a:latin typeface="宋体" panose="02010600030101010101" pitchFamily="2" charset="-122"/>
              <a:ea typeface="微软雅黑" panose="020B0503020204020204" pitchFamily="34" charset="-122"/>
              <a:sym typeface="宋体" panose="02010600030101010101" pitchFamily="2" charset="-122"/>
            </a:endParaRPr>
          </a:p>
        </p:txBody>
      </p:sp>
      <p:cxnSp>
        <p:nvCxnSpPr>
          <p:cNvPr id="5" name="直接连接符 4"/>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93028" y="3377883"/>
            <a:ext cx="1098550" cy="242888"/>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725" name="矩形 3"/>
          <p:cNvSpPr/>
          <p:nvPr/>
        </p:nvSpPr>
        <p:spPr>
          <a:xfrm>
            <a:off x="173038" y="1522413"/>
            <a:ext cx="8924925" cy="831850"/>
          </a:xfrm>
          <a:prstGeom prst="rect">
            <a:avLst/>
          </a:prstGeom>
          <a:noFill/>
          <a:ln w="9525">
            <a:noFill/>
          </a:ln>
        </p:spPr>
        <p:txBody>
          <a:bodyPr anchor="t">
            <a:spAutoFit/>
          </a:bodyPr>
          <a:p>
            <a:pPr marL="285750" indent="-285750" eaLnBrk="0" hangingPunct="0">
              <a:buFont typeface="Wingdings" panose="05000000000000000000" pitchFamily="2" charset="2"/>
              <a:buChar char="Ø"/>
            </a:pPr>
            <a:r>
              <a:rPr lang="zh-CN" altLang="en-US" sz="1600" dirty="0">
                <a:latin typeface="Times New Roman" panose="02020603050405020304" pitchFamily="18" charset="0"/>
                <a:ea typeface="宋体" panose="02010600030101010101" pitchFamily="2" charset="-122"/>
              </a:rPr>
              <a:t>佑友邮件归档网关是一个即插即用型的软硬合一的邮件存储解决方案，安装简单、管理方便。</a:t>
            </a:r>
            <a:endParaRPr lang="en-US" altLang="zh-CN" sz="1600" dirty="0">
              <a:latin typeface="Times New Roman" panose="02020603050405020304" pitchFamily="18" charset="0"/>
              <a:ea typeface="宋体" panose="02010600030101010101" pitchFamily="2" charset="-122"/>
            </a:endParaRPr>
          </a:p>
          <a:p>
            <a:pPr marL="285750" indent="-285750" eaLnBrk="0" hangingPunct="0">
              <a:buFont typeface="Wingdings" panose="05000000000000000000" pitchFamily="2" charset="2"/>
              <a:buChar char="Ø"/>
            </a:pPr>
            <a:r>
              <a:rPr lang="zh-CN" altLang="en-US" sz="1600" dirty="0">
                <a:latin typeface="Times New Roman" panose="02020603050405020304" pitchFamily="18" charset="0"/>
                <a:ea typeface="宋体" panose="02010600030101010101" pitchFamily="2" charset="-122"/>
              </a:rPr>
              <a:t>支持多种邮件导入方式（</a:t>
            </a:r>
            <a:r>
              <a:rPr lang="en-US" altLang="zh-CN" sz="1600" dirty="0">
                <a:latin typeface="Times New Roman" panose="02020603050405020304" pitchFamily="18" charset="0"/>
                <a:ea typeface="宋体" panose="02010600030101010101" pitchFamily="2" charset="-122"/>
              </a:rPr>
              <a:t>IMAP </a:t>
            </a:r>
            <a:r>
              <a:rPr lang="zh-CN" altLang="en-US" sz="1600" dirty="0">
                <a:latin typeface="Times New Roman" panose="02020603050405020304" pitchFamily="18" charset="0"/>
                <a:ea typeface="宋体" panose="02010600030101010101" pitchFamily="2" charset="-122"/>
              </a:rPr>
              <a:t>和</a:t>
            </a:r>
            <a:r>
              <a:rPr lang="en-US" altLang="zh-CN" sz="1600" dirty="0">
                <a:latin typeface="Times New Roman" panose="02020603050405020304" pitchFamily="18" charset="0"/>
                <a:ea typeface="宋体" panose="02010600030101010101" pitchFamily="2" charset="-122"/>
              </a:rPr>
              <a:t>POP3 </a:t>
            </a:r>
            <a:r>
              <a:rPr lang="zh-CN" altLang="en-US" sz="1600" dirty="0">
                <a:latin typeface="Times New Roman" panose="02020603050405020304" pitchFamily="18" charset="0"/>
                <a:ea typeface="宋体" panose="02010600030101010101" pitchFamily="2" charset="-122"/>
              </a:rPr>
              <a:t>协议），完善、高效的搜索和修复功能，邮件索引，邮件导出。</a:t>
            </a:r>
            <a:endParaRPr lang="en-US" altLang="zh-CN" sz="1600" dirty="0">
              <a:latin typeface="Times New Roman" panose="02020603050405020304" pitchFamily="18" charset="0"/>
              <a:ea typeface="宋体" panose="02010600030101010101" pitchFamily="2" charset="-122"/>
            </a:endParaRPr>
          </a:p>
        </p:txBody>
      </p:sp>
      <p:sp>
        <p:nvSpPr>
          <p:cNvPr id="25" name="矩形 24"/>
          <p:cNvSpPr/>
          <p:nvPr/>
        </p:nvSpPr>
        <p:spPr>
          <a:xfrm>
            <a:off x="1527175" y="3238500"/>
            <a:ext cx="1123950" cy="319088"/>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6" name="矩形 25"/>
          <p:cNvSpPr/>
          <p:nvPr/>
        </p:nvSpPr>
        <p:spPr>
          <a:xfrm>
            <a:off x="1907540" y="3928745"/>
            <a:ext cx="420688" cy="179388"/>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 name="矩形 29"/>
          <p:cNvSpPr/>
          <p:nvPr/>
        </p:nvSpPr>
        <p:spPr>
          <a:xfrm>
            <a:off x="1782763" y="4100830"/>
            <a:ext cx="1252538" cy="12700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1" name="矩形 30"/>
          <p:cNvSpPr/>
          <p:nvPr/>
        </p:nvSpPr>
        <p:spPr>
          <a:xfrm>
            <a:off x="1714500" y="4433888"/>
            <a:ext cx="2290763" cy="124460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矩形 31"/>
          <p:cNvSpPr/>
          <p:nvPr/>
        </p:nvSpPr>
        <p:spPr>
          <a:xfrm>
            <a:off x="1920875" y="5697855"/>
            <a:ext cx="1014413" cy="155575"/>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731" name="文本框 32"/>
          <p:cNvSpPr txBox="1"/>
          <p:nvPr/>
        </p:nvSpPr>
        <p:spPr>
          <a:xfrm>
            <a:off x="2681288" y="3211513"/>
            <a:ext cx="4094162" cy="306705"/>
          </a:xfrm>
          <a:prstGeom prst="rect">
            <a:avLst/>
          </a:prstGeom>
          <a:noFill/>
          <a:ln w="9525">
            <a:noFill/>
          </a:ln>
        </p:spPr>
        <p:txBody>
          <a:bodyPr anchor="t">
            <a:spAutoFit/>
          </a:bodyPr>
          <a:p>
            <a:pPr eaLnBrk="0" hangingPunct="0">
              <a:buFont typeface="Arial" panose="020B0604020202020204" pitchFamily="34" charset="0"/>
            </a:pPr>
            <a:r>
              <a:rPr lang="zh-CN" altLang="en-US" sz="1400" dirty="0">
                <a:solidFill>
                  <a:srgbClr val="C55A11"/>
                </a:solidFill>
                <a:latin typeface="黑体" panose="02010609060101010101" pitchFamily="49" charset="-122"/>
                <a:ea typeface="黑体" panose="02010609060101010101" pitchFamily="49" charset="-122"/>
              </a:rPr>
              <a:t>选择邮件归档模式，支持</a:t>
            </a:r>
            <a:r>
              <a:rPr lang="en-US" altLang="zh-CN" sz="1400" dirty="0">
                <a:solidFill>
                  <a:srgbClr val="C55A11"/>
                </a:solidFill>
                <a:latin typeface="黑体" panose="02010609060101010101" pitchFamily="49" charset="-122"/>
                <a:ea typeface="黑体" panose="02010609060101010101" pitchFamily="49" charset="-122"/>
              </a:rPr>
              <a:t>IMAP</a:t>
            </a:r>
            <a:r>
              <a:rPr lang="zh-CN" altLang="en-US" sz="1400" dirty="0">
                <a:solidFill>
                  <a:srgbClr val="C55A11"/>
                </a:solidFill>
                <a:latin typeface="黑体" panose="02010609060101010101" pitchFamily="49" charset="-122"/>
                <a:ea typeface="黑体" panose="02010609060101010101" pitchFamily="49" charset="-122"/>
              </a:rPr>
              <a:t>和</a:t>
            </a:r>
            <a:r>
              <a:rPr lang="en-US" altLang="zh-CN" sz="1400" dirty="0">
                <a:solidFill>
                  <a:srgbClr val="C55A11"/>
                </a:solidFill>
                <a:latin typeface="黑体" panose="02010609060101010101" pitchFamily="49" charset="-122"/>
                <a:ea typeface="黑体" panose="02010609060101010101" pitchFamily="49" charset="-122"/>
              </a:rPr>
              <a:t>POP3</a:t>
            </a:r>
            <a:r>
              <a:rPr lang="zh-CN" altLang="en-US" sz="1400" dirty="0">
                <a:solidFill>
                  <a:srgbClr val="C55A11"/>
                </a:solidFill>
                <a:latin typeface="黑体" panose="02010609060101010101" pitchFamily="49" charset="-122"/>
                <a:ea typeface="黑体" panose="02010609060101010101" pitchFamily="49" charset="-122"/>
              </a:rPr>
              <a:t>两种模式</a:t>
            </a:r>
            <a:endParaRPr lang="zh-CN" altLang="en-US" sz="1400" dirty="0">
              <a:solidFill>
                <a:srgbClr val="C55A11"/>
              </a:solidFill>
              <a:latin typeface="黑体" panose="02010609060101010101" pitchFamily="49" charset="-122"/>
              <a:ea typeface="黑体" panose="02010609060101010101" pitchFamily="49" charset="-122"/>
            </a:endParaRPr>
          </a:p>
        </p:txBody>
      </p:sp>
      <p:sp>
        <p:nvSpPr>
          <p:cNvPr id="30732" name="文本框 36"/>
          <p:cNvSpPr txBox="1"/>
          <p:nvPr/>
        </p:nvSpPr>
        <p:spPr>
          <a:xfrm>
            <a:off x="2408238" y="3846513"/>
            <a:ext cx="4095750" cy="276225"/>
          </a:xfrm>
          <a:prstGeom prst="rect">
            <a:avLst/>
          </a:prstGeom>
          <a:noFill/>
          <a:ln w="9525">
            <a:noFill/>
          </a:ln>
        </p:spPr>
        <p:txBody>
          <a:bodyPr anchor="t">
            <a:spAutoFit/>
          </a:bodyPr>
          <a:p>
            <a:pPr eaLnBrk="0" hangingPunct="0">
              <a:buFont typeface="Arial" panose="020B0604020202020204" pitchFamily="34" charset="0"/>
            </a:pPr>
            <a:r>
              <a:rPr lang="zh-CN" altLang="en-US" sz="1200" dirty="0">
                <a:solidFill>
                  <a:srgbClr val="C55A11"/>
                </a:solidFill>
                <a:latin typeface="黑体" panose="02010609060101010101" pitchFamily="49" charset="-122"/>
                <a:ea typeface="黑体" panose="02010609060101010101" pitchFamily="49" charset="-122"/>
              </a:rPr>
              <a:t>启用状态</a:t>
            </a:r>
            <a:endParaRPr lang="zh-CN" altLang="en-US" sz="1200" dirty="0">
              <a:solidFill>
                <a:srgbClr val="C55A11"/>
              </a:solidFill>
              <a:latin typeface="黑体" panose="02010609060101010101" pitchFamily="49" charset="-122"/>
              <a:ea typeface="黑体" panose="02010609060101010101" pitchFamily="49" charset="-122"/>
            </a:endParaRPr>
          </a:p>
        </p:txBody>
      </p:sp>
      <p:sp>
        <p:nvSpPr>
          <p:cNvPr id="30733" name="文本框 37"/>
          <p:cNvSpPr txBox="1"/>
          <p:nvPr/>
        </p:nvSpPr>
        <p:spPr>
          <a:xfrm>
            <a:off x="3263583" y="4024313"/>
            <a:ext cx="4095750" cy="306705"/>
          </a:xfrm>
          <a:prstGeom prst="rect">
            <a:avLst/>
          </a:prstGeom>
          <a:noFill/>
          <a:ln w="9525">
            <a:noFill/>
          </a:ln>
        </p:spPr>
        <p:txBody>
          <a:bodyPr anchor="t">
            <a:spAutoFit/>
          </a:bodyPr>
          <a:p>
            <a:pPr eaLnBrk="0" hangingPunct="0">
              <a:buFont typeface="Arial" panose="020B0604020202020204" pitchFamily="34" charset="0"/>
            </a:pPr>
            <a:r>
              <a:rPr lang="zh-CN" altLang="en-US" sz="1400" dirty="0">
                <a:solidFill>
                  <a:srgbClr val="C55A11"/>
                </a:solidFill>
                <a:latin typeface="黑体" panose="02010609060101010101" pitchFamily="49" charset="-122"/>
                <a:ea typeface="黑体" panose="02010609060101010101" pitchFamily="49" charset="-122"/>
              </a:rPr>
              <a:t>设置归档时段，默认是全时段</a:t>
            </a:r>
            <a:endParaRPr lang="zh-CN" altLang="en-US" sz="1400" dirty="0">
              <a:solidFill>
                <a:srgbClr val="C55A11"/>
              </a:solidFill>
              <a:latin typeface="黑体" panose="02010609060101010101" pitchFamily="49" charset="-122"/>
              <a:ea typeface="黑体" panose="02010609060101010101" pitchFamily="49" charset="-122"/>
            </a:endParaRPr>
          </a:p>
        </p:txBody>
      </p:sp>
      <p:sp>
        <p:nvSpPr>
          <p:cNvPr id="30734" name="文本框 38"/>
          <p:cNvSpPr txBox="1"/>
          <p:nvPr/>
        </p:nvSpPr>
        <p:spPr>
          <a:xfrm>
            <a:off x="4005263" y="4908550"/>
            <a:ext cx="4094162" cy="306705"/>
          </a:xfrm>
          <a:prstGeom prst="rect">
            <a:avLst/>
          </a:prstGeom>
          <a:noFill/>
          <a:ln w="9525">
            <a:noFill/>
          </a:ln>
        </p:spPr>
        <p:txBody>
          <a:bodyPr anchor="t">
            <a:spAutoFit/>
          </a:bodyPr>
          <a:p>
            <a:pPr eaLnBrk="0" hangingPunct="0">
              <a:buFont typeface="Arial" panose="020B0604020202020204" pitchFamily="34" charset="0"/>
            </a:pPr>
            <a:r>
              <a:rPr lang="zh-CN" altLang="en-US" sz="1400" dirty="0">
                <a:solidFill>
                  <a:srgbClr val="C55A11"/>
                </a:solidFill>
                <a:latin typeface="黑体" panose="02010609060101010101" pitchFamily="49" charset="-122"/>
                <a:ea typeface="黑体" panose="02010609060101010101" pitchFamily="49" charset="-122"/>
              </a:rPr>
              <a:t>设置服务器</a:t>
            </a:r>
            <a:r>
              <a:rPr lang="en-US" altLang="zh-CN" sz="1400" dirty="0">
                <a:solidFill>
                  <a:srgbClr val="C55A11"/>
                </a:solidFill>
                <a:latin typeface="黑体" panose="02010609060101010101" pitchFamily="49" charset="-122"/>
                <a:ea typeface="黑体" panose="02010609060101010101" pitchFamily="49" charset="-122"/>
              </a:rPr>
              <a:t>IP</a:t>
            </a:r>
            <a:r>
              <a:rPr lang="zh-CN" altLang="en-US" sz="1400" dirty="0">
                <a:solidFill>
                  <a:srgbClr val="C55A11"/>
                </a:solidFill>
                <a:latin typeface="黑体" panose="02010609060101010101" pitchFamily="49" charset="-122"/>
                <a:ea typeface="黑体" panose="02010609060101010101" pitchFamily="49" charset="-122"/>
              </a:rPr>
              <a:t>，端口，用户和密码</a:t>
            </a:r>
            <a:endParaRPr lang="zh-CN" altLang="en-US" sz="1400" dirty="0">
              <a:solidFill>
                <a:srgbClr val="C55A11"/>
              </a:solidFill>
              <a:latin typeface="黑体" panose="02010609060101010101" pitchFamily="49" charset="-122"/>
              <a:ea typeface="黑体" panose="02010609060101010101" pitchFamily="49" charset="-122"/>
            </a:endParaRPr>
          </a:p>
        </p:txBody>
      </p:sp>
      <p:sp>
        <p:nvSpPr>
          <p:cNvPr id="30735" name="文本框 39"/>
          <p:cNvSpPr txBox="1"/>
          <p:nvPr/>
        </p:nvSpPr>
        <p:spPr>
          <a:xfrm>
            <a:off x="3049588" y="5691188"/>
            <a:ext cx="4094162" cy="737235"/>
          </a:xfrm>
          <a:prstGeom prst="rect">
            <a:avLst/>
          </a:prstGeom>
          <a:noFill/>
          <a:ln w="9525">
            <a:noFill/>
          </a:ln>
        </p:spPr>
        <p:txBody>
          <a:bodyPr anchor="t">
            <a:spAutoFit/>
          </a:bodyPr>
          <a:p>
            <a:pPr eaLnBrk="0" hangingPunct="0">
              <a:buFont typeface="Arial" panose="020B0604020202020204" pitchFamily="34" charset="0"/>
            </a:pPr>
            <a:r>
              <a:rPr lang="zh-CN" altLang="en-US" sz="1400" dirty="0">
                <a:solidFill>
                  <a:srgbClr val="C55A11"/>
                </a:solidFill>
                <a:latin typeface="黑体" panose="02010609060101010101" pitchFamily="49" charset="-122"/>
                <a:ea typeface="黑体" panose="02010609060101010101" pitchFamily="49" charset="-122"/>
              </a:rPr>
              <a:t>归档动作，有删除和连接</a:t>
            </a:r>
            <a:endParaRPr lang="en-US" altLang="zh-CN" sz="1400" dirty="0">
              <a:solidFill>
                <a:srgbClr val="C55A11"/>
              </a:solidFill>
              <a:latin typeface="黑体" panose="02010609060101010101" pitchFamily="49" charset="-122"/>
              <a:ea typeface="黑体" panose="02010609060101010101" pitchFamily="49" charset="-122"/>
            </a:endParaRPr>
          </a:p>
          <a:p>
            <a:pPr eaLnBrk="0" hangingPunct="0">
              <a:buFont typeface="Arial" panose="020B0604020202020204" pitchFamily="34" charset="0"/>
            </a:pPr>
            <a:r>
              <a:rPr lang="zh-CN" altLang="en-US" sz="1400" dirty="0">
                <a:solidFill>
                  <a:srgbClr val="C55A11"/>
                </a:solidFill>
                <a:latin typeface="黑体" panose="02010609060101010101" pitchFamily="49" charset="-122"/>
                <a:ea typeface="黑体" panose="02010609060101010101" pitchFamily="49" charset="-122"/>
              </a:rPr>
              <a:t>删除是归档后删除服务器上的邮件</a:t>
            </a:r>
            <a:endParaRPr lang="en-US" altLang="zh-CN" sz="1400" dirty="0">
              <a:solidFill>
                <a:srgbClr val="C55A11"/>
              </a:solidFill>
              <a:latin typeface="黑体" panose="02010609060101010101" pitchFamily="49" charset="-122"/>
              <a:ea typeface="黑体" panose="02010609060101010101" pitchFamily="49" charset="-122"/>
            </a:endParaRPr>
          </a:p>
          <a:p>
            <a:pPr eaLnBrk="0" hangingPunct="0">
              <a:buFont typeface="Arial" panose="020B0604020202020204" pitchFamily="34" charset="0"/>
            </a:pPr>
            <a:r>
              <a:rPr lang="zh-CN" altLang="en-US" sz="1400" dirty="0">
                <a:solidFill>
                  <a:srgbClr val="C55A11"/>
                </a:solidFill>
                <a:latin typeface="黑体" panose="02010609060101010101" pitchFamily="49" charset="-122"/>
                <a:ea typeface="黑体" panose="02010609060101010101" pitchFamily="49" charset="-122"/>
              </a:rPr>
              <a:t>连接是归档后不删除服务器上的邮件</a:t>
            </a:r>
            <a:endParaRPr lang="zh-CN" altLang="en-US" sz="1400" dirty="0">
              <a:solidFill>
                <a:srgbClr val="C55A11"/>
              </a:solidFill>
              <a:latin typeface="黑体" panose="02010609060101010101" pitchFamily="49" charset="-122"/>
              <a:ea typeface="黑体" panose="02010609060101010101" pitchFamily="49"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147955" y="1581150"/>
            <a:ext cx="2117090" cy="2320290"/>
          </a:xfrm>
          <a:prstGeom prst="rect">
            <a:avLst/>
          </a:prstGeom>
        </p:spPr>
      </p:pic>
      <p:pic>
        <p:nvPicPr>
          <p:cNvPr id="3" name="图片 2"/>
          <p:cNvPicPr>
            <a:picLocks noChangeAspect="1"/>
          </p:cNvPicPr>
          <p:nvPr/>
        </p:nvPicPr>
        <p:blipFill>
          <a:blip r:embed="rId2"/>
          <a:stretch>
            <a:fillRect/>
          </a:stretch>
        </p:blipFill>
        <p:spPr>
          <a:xfrm>
            <a:off x="1158875" y="3963035"/>
            <a:ext cx="7806055" cy="2776220"/>
          </a:xfrm>
          <a:prstGeom prst="rect">
            <a:avLst/>
          </a:prstGeom>
        </p:spPr>
      </p:pic>
      <p:sp>
        <p:nvSpPr>
          <p:cNvPr id="34817" name="文本框 7"/>
          <p:cNvSpPr txBox="1"/>
          <p:nvPr/>
        </p:nvSpPr>
        <p:spPr>
          <a:xfrm>
            <a:off x="492125" y="831850"/>
            <a:ext cx="6470015" cy="521970"/>
          </a:xfrm>
          <a:prstGeom prst="rect">
            <a:avLst/>
          </a:prstGeom>
          <a:noFill/>
          <a:ln w="9525">
            <a:noFill/>
          </a:ln>
        </p:spPr>
        <p:txBody>
          <a:bodyPr wrap="square"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管理员权限：</a:t>
            </a: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账号无缝对接</a:t>
            </a:r>
            <a:r>
              <a:rPr lang="zh-CN" altLang="en-US" sz="12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a:t>
            </a:r>
            <a:r>
              <a:rPr lang="zh-CN" altLang="en-US" sz="14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只支持佑友邮件系统</a:t>
            </a:r>
            <a:r>
              <a:rPr lang="zh-CN" altLang="en-US" sz="12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a:t>
            </a:r>
            <a:endParaRPr lang="zh-CN" altLang="en-US" sz="12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endParaRPr>
          </a:p>
        </p:txBody>
      </p:sp>
      <p:cxnSp>
        <p:nvCxnSpPr>
          <p:cNvPr id="5" name="直接连接符 4"/>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48920" y="3115945"/>
            <a:ext cx="2016125" cy="427355"/>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6" name="矩形 25"/>
          <p:cNvSpPr/>
          <p:nvPr/>
        </p:nvSpPr>
        <p:spPr>
          <a:xfrm>
            <a:off x="2625725" y="5575935"/>
            <a:ext cx="2520950" cy="352425"/>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 name="矩形 29"/>
          <p:cNvSpPr/>
          <p:nvPr/>
        </p:nvSpPr>
        <p:spPr>
          <a:xfrm>
            <a:off x="2625725" y="5223510"/>
            <a:ext cx="2520950" cy="352425"/>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1" name="矩形 30"/>
          <p:cNvSpPr/>
          <p:nvPr/>
        </p:nvSpPr>
        <p:spPr>
          <a:xfrm>
            <a:off x="1097915" y="4059555"/>
            <a:ext cx="7867015" cy="267970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9" name="肘形连接符 8"/>
          <p:cNvCxnSpPr>
            <a:endCxn id="31" idx="1"/>
          </p:cNvCxnSpPr>
          <p:nvPr/>
        </p:nvCxnSpPr>
        <p:spPr>
          <a:xfrm rot="5400000" flipV="1">
            <a:off x="42545" y="4344035"/>
            <a:ext cx="1797050" cy="313690"/>
          </a:xfrm>
          <a:prstGeom prst="bentConnector2">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4826" name="矩形 10"/>
          <p:cNvSpPr/>
          <p:nvPr/>
        </p:nvSpPr>
        <p:spPr>
          <a:xfrm>
            <a:off x="2449513" y="1876425"/>
            <a:ext cx="5888037" cy="1476375"/>
          </a:xfrm>
          <a:prstGeom prst="rect">
            <a:avLst/>
          </a:prstGeom>
          <a:noFill/>
          <a:ln w="9525">
            <a:noFill/>
          </a:ln>
        </p:spPr>
        <p:txBody>
          <a:bodyPr anchor="t">
            <a:spAutoFit/>
          </a:bodyPr>
          <a:p>
            <a:pPr marL="285750" indent="-285750" eaLnBrk="0" hangingPunct="0">
              <a:buFont typeface="Wingdings" panose="05000000000000000000" pitchFamily="2" charset="2"/>
              <a:buChar char="Ø"/>
            </a:pPr>
            <a:r>
              <a:rPr lang="zh-CN" altLang="en-US" dirty="0">
                <a:latin typeface="Calibri" panose="020F0502020204030204" pitchFamily="34" charset="0"/>
                <a:ea typeface="宋体" panose="02010600030101010101" pitchFamily="2" charset="-122"/>
              </a:rPr>
              <a:t>佑友邮件归档网关配置</a:t>
            </a:r>
            <a:r>
              <a:rPr lang="zh-CN" altLang="en-US" b="1" dirty="0">
                <a:latin typeface="Calibri" panose="020F0502020204030204" pitchFamily="34" charset="0"/>
                <a:ea typeface="宋体" panose="02010600030101010101" pitchFamily="2" charset="-122"/>
              </a:rPr>
              <a:t>十分简单</a:t>
            </a:r>
            <a:r>
              <a:rPr lang="zh-CN" altLang="en-US" dirty="0">
                <a:latin typeface="Calibri" panose="020F0502020204030204" pitchFamily="34" charset="0"/>
                <a:ea typeface="宋体" panose="02010600030101010101" pitchFamily="2" charset="-122"/>
              </a:rPr>
              <a:t>，您所需要做的就是将佑友邮件归档网关安装到您的网络中，然后配置好邮件存储和恢复的方式。若使用的邮件服务器是佑友系列的，账号还能</a:t>
            </a:r>
            <a:r>
              <a:rPr lang="zh-CN" altLang="en-US" b="1" dirty="0">
                <a:latin typeface="Calibri" panose="020F0502020204030204" pitchFamily="34" charset="0"/>
                <a:ea typeface="宋体" panose="02010600030101010101" pitchFamily="2" charset="-122"/>
              </a:rPr>
              <a:t>实现自动同步</a:t>
            </a:r>
            <a:r>
              <a:rPr lang="zh-CN" altLang="en-US" dirty="0">
                <a:latin typeface="Calibri" panose="020F0502020204030204" pitchFamily="34" charset="0"/>
                <a:ea typeface="宋体" panose="02010600030101010101" pitchFamily="2" charset="-122"/>
              </a:rPr>
              <a:t>。用户通过 Web 界面对公司邮件的存储设置和规则进行管理和控制。</a:t>
            </a:r>
            <a:endParaRPr lang="zh-CN" altLang="en-US" dirty="0">
              <a:latin typeface="Calibri" panose="020F0502020204030204" pitchFamily="34" charset="0"/>
              <a:ea typeface="宋体" panose="02010600030101010101" pitchFamily="2" charset="-122"/>
            </a:endParaRPr>
          </a:p>
        </p:txBody>
      </p:sp>
      <p:sp>
        <p:nvSpPr>
          <p:cNvPr id="34827" name="文本框 31"/>
          <p:cNvSpPr txBox="1"/>
          <p:nvPr/>
        </p:nvSpPr>
        <p:spPr>
          <a:xfrm>
            <a:off x="5304155" y="5262245"/>
            <a:ext cx="1657985" cy="275590"/>
          </a:xfrm>
          <a:prstGeom prst="rect">
            <a:avLst/>
          </a:prstGeom>
          <a:noFill/>
          <a:ln w="9525">
            <a:noFill/>
          </a:ln>
        </p:spPr>
        <p:txBody>
          <a:bodyPr wrap="square" anchor="t">
            <a:spAutoFit/>
          </a:bodyPr>
          <a:p>
            <a:pPr eaLnBrk="0" hangingPunct="0">
              <a:buFont typeface="Arial" panose="020B0604020202020204" pitchFamily="34" charset="0"/>
            </a:pPr>
            <a:r>
              <a:rPr lang="zh-CN" altLang="en-US" sz="1200" dirty="0">
                <a:solidFill>
                  <a:srgbClr val="C55A11"/>
                </a:solidFill>
                <a:latin typeface="黑体" panose="02010609060101010101" pitchFamily="49" charset="-122"/>
                <a:ea typeface="黑体" panose="02010609060101010101" pitchFamily="49" charset="-122"/>
              </a:rPr>
              <a:t>邮件服务器地址</a:t>
            </a:r>
            <a:endParaRPr lang="zh-CN" altLang="en-US" sz="1200" dirty="0">
              <a:solidFill>
                <a:srgbClr val="C55A11"/>
              </a:solidFill>
              <a:latin typeface="黑体" panose="02010609060101010101" pitchFamily="49" charset="-122"/>
              <a:ea typeface="黑体" panose="02010609060101010101" pitchFamily="49" charset="-122"/>
            </a:endParaRPr>
          </a:p>
        </p:txBody>
      </p:sp>
      <p:sp>
        <p:nvSpPr>
          <p:cNvPr id="34828" name="文本框 32"/>
          <p:cNvSpPr txBox="1"/>
          <p:nvPr/>
        </p:nvSpPr>
        <p:spPr>
          <a:xfrm>
            <a:off x="5303838" y="5650548"/>
            <a:ext cx="1550987" cy="275590"/>
          </a:xfrm>
          <a:prstGeom prst="rect">
            <a:avLst/>
          </a:prstGeom>
          <a:noFill/>
          <a:ln w="9525">
            <a:noFill/>
          </a:ln>
        </p:spPr>
        <p:txBody>
          <a:bodyPr anchor="t">
            <a:spAutoFit/>
          </a:bodyPr>
          <a:p>
            <a:pPr eaLnBrk="0" hangingPunct="0">
              <a:buFont typeface="Arial" panose="020B0604020202020204" pitchFamily="34" charset="0"/>
            </a:pPr>
            <a:r>
              <a:rPr lang="zh-CN" altLang="en-US" sz="1200" dirty="0">
                <a:solidFill>
                  <a:srgbClr val="C55A11"/>
                </a:solidFill>
                <a:latin typeface="黑体" panose="02010609060101010101" pitchFamily="49" charset="-122"/>
                <a:ea typeface="黑体" panose="02010609060101010101" pitchFamily="49" charset="-122"/>
              </a:rPr>
              <a:t>同步时间</a:t>
            </a:r>
            <a:endParaRPr lang="zh-CN" altLang="en-US" sz="1200" dirty="0">
              <a:solidFill>
                <a:srgbClr val="C55A11"/>
              </a:solidFill>
              <a:latin typeface="黑体" panose="02010609060101010101" pitchFamily="49" charset="-122"/>
              <a:ea typeface="黑体" panose="02010609060101010101" pitchFamily="49"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3" name="图片 2"/>
          <p:cNvPicPr>
            <a:picLocks noChangeAspect="1"/>
          </p:cNvPicPr>
          <p:nvPr/>
        </p:nvPicPr>
        <p:blipFill>
          <a:blip r:embed="rId1"/>
          <a:stretch>
            <a:fillRect/>
          </a:stretch>
        </p:blipFill>
        <p:spPr>
          <a:xfrm>
            <a:off x="3383280" y="1488440"/>
            <a:ext cx="5495925" cy="5181600"/>
          </a:xfrm>
          <a:prstGeom prst="rect">
            <a:avLst/>
          </a:prstGeom>
        </p:spPr>
      </p:pic>
      <p:pic>
        <p:nvPicPr>
          <p:cNvPr id="2" name="图片 1"/>
          <p:cNvPicPr>
            <a:picLocks noChangeAspect="1"/>
          </p:cNvPicPr>
          <p:nvPr/>
        </p:nvPicPr>
        <p:blipFill>
          <a:blip r:embed="rId2"/>
          <a:stretch>
            <a:fillRect/>
          </a:stretch>
        </p:blipFill>
        <p:spPr>
          <a:xfrm>
            <a:off x="147955" y="1488440"/>
            <a:ext cx="1885950" cy="2505075"/>
          </a:xfrm>
          <a:prstGeom prst="rect">
            <a:avLst/>
          </a:prstGeom>
        </p:spPr>
      </p:pic>
      <p:sp>
        <p:nvSpPr>
          <p:cNvPr id="34817" name="文本框 7"/>
          <p:cNvSpPr txBox="1"/>
          <p:nvPr/>
        </p:nvSpPr>
        <p:spPr>
          <a:xfrm>
            <a:off x="492125" y="831850"/>
            <a:ext cx="6470015" cy="521970"/>
          </a:xfrm>
          <a:prstGeom prst="rect">
            <a:avLst/>
          </a:prstGeom>
          <a:noFill/>
          <a:ln w="9525">
            <a:noFill/>
          </a:ln>
        </p:spPr>
        <p:txBody>
          <a:bodyPr wrap="square"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管理员权限：</a:t>
            </a:r>
            <a:r>
              <a:rPr lang="en-US" altLang="zh-CN"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AD</a:t>
            </a: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账号同步</a:t>
            </a:r>
            <a:endParaRPr lang="zh-CN" altLang="en-US" sz="12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endParaRPr>
          </a:p>
        </p:txBody>
      </p:sp>
      <p:cxnSp>
        <p:nvCxnSpPr>
          <p:cNvPr id="5" name="直接连接符 4"/>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205105" y="3157220"/>
            <a:ext cx="1911985" cy="48006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6" name="矩形 25"/>
          <p:cNvSpPr/>
          <p:nvPr/>
        </p:nvSpPr>
        <p:spPr>
          <a:xfrm>
            <a:off x="4945380" y="3352800"/>
            <a:ext cx="2766695" cy="640715"/>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 name="矩形 29"/>
          <p:cNvSpPr/>
          <p:nvPr/>
        </p:nvSpPr>
        <p:spPr>
          <a:xfrm>
            <a:off x="4948555" y="1983740"/>
            <a:ext cx="2200275" cy="352425"/>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1" name="矩形 30"/>
          <p:cNvSpPr/>
          <p:nvPr/>
        </p:nvSpPr>
        <p:spPr>
          <a:xfrm>
            <a:off x="3307080" y="1488440"/>
            <a:ext cx="5689600" cy="518160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9" name="肘形连接符 8"/>
          <p:cNvCxnSpPr/>
          <p:nvPr/>
        </p:nvCxnSpPr>
        <p:spPr>
          <a:xfrm flipV="1">
            <a:off x="2115185" y="3364230"/>
            <a:ext cx="1075690" cy="3175"/>
          </a:xfrm>
          <a:prstGeom prst="bentConnector3">
            <a:avLst>
              <a:gd name="adj1" fmla="val 50059"/>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4826" name="矩形 10"/>
          <p:cNvSpPr/>
          <p:nvPr/>
        </p:nvSpPr>
        <p:spPr>
          <a:xfrm>
            <a:off x="205105" y="4327525"/>
            <a:ext cx="2672715" cy="1476375"/>
          </a:xfrm>
          <a:prstGeom prst="rect">
            <a:avLst/>
          </a:prstGeom>
          <a:noFill/>
          <a:ln w="9525">
            <a:noFill/>
          </a:ln>
        </p:spPr>
        <p:txBody>
          <a:bodyPr wrap="square" anchor="t">
            <a:spAutoFit/>
          </a:bodyPr>
          <a:p>
            <a:pPr marL="285750" indent="-285750" eaLnBrk="0" hangingPunct="0">
              <a:buFont typeface="Wingdings" panose="05000000000000000000" pitchFamily="2" charset="2"/>
              <a:buChar char="Ø"/>
            </a:pPr>
            <a:r>
              <a:rPr lang="zh-CN" altLang="en-US" dirty="0">
                <a:latin typeface="Calibri" panose="020F0502020204030204" pitchFamily="34" charset="0"/>
                <a:ea typeface="宋体" panose="02010600030101010101" pitchFamily="2" charset="-122"/>
              </a:rPr>
              <a:t>佑友邮件归档支持</a:t>
            </a:r>
            <a:r>
              <a:rPr lang="en-US" altLang="zh-CN" dirty="0">
                <a:latin typeface="Calibri" panose="020F0502020204030204" pitchFamily="34" charset="0"/>
                <a:ea typeface="宋体" panose="02010600030101010101" pitchFamily="2" charset="-122"/>
              </a:rPr>
              <a:t>AD</a:t>
            </a:r>
            <a:r>
              <a:rPr lang="zh-CN" altLang="en-US" dirty="0">
                <a:latin typeface="Calibri" panose="020F0502020204030204" pitchFamily="34" charset="0"/>
                <a:ea typeface="宋体" panose="02010600030101010101" pitchFamily="2" charset="-122"/>
              </a:rPr>
              <a:t>域账号同步，管理员只要在</a:t>
            </a:r>
            <a:r>
              <a:rPr lang="en-US" altLang="zh-CN" dirty="0">
                <a:latin typeface="Calibri" panose="020F0502020204030204" pitchFamily="34" charset="0"/>
                <a:ea typeface="宋体" panose="02010600030101010101" pitchFamily="2" charset="-122"/>
              </a:rPr>
              <a:t>AD</a:t>
            </a:r>
            <a:r>
              <a:rPr lang="zh-CN" altLang="en-US" dirty="0">
                <a:latin typeface="Calibri" panose="020F0502020204030204" pitchFamily="34" charset="0"/>
                <a:ea typeface="宋体" panose="02010600030101010101" pitchFamily="2" charset="-122"/>
              </a:rPr>
              <a:t>上添加删除用户，就以实现归档用户的同步操作。</a:t>
            </a:r>
            <a:endParaRPr lang="zh-CN" altLang="en-US" dirty="0">
              <a:latin typeface="Calibri" panose="020F0502020204030204" pitchFamily="34" charset="0"/>
              <a:ea typeface="宋体" panose="02010600030101010101"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 name="图片 1"/>
          <p:cNvPicPr>
            <a:picLocks noChangeAspect="1"/>
          </p:cNvPicPr>
          <p:nvPr/>
        </p:nvPicPr>
        <p:blipFill>
          <a:blip r:embed="rId1"/>
          <a:stretch>
            <a:fillRect/>
          </a:stretch>
        </p:blipFill>
        <p:spPr>
          <a:xfrm>
            <a:off x="97790" y="1473200"/>
            <a:ext cx="3945255" cy="2357755"/>
          </a:xfrm>
          <a:prstGeom prst="rect">
            <a:avLst/>
          </a:prstGeom>
        </p:spPr>
      </p:pic>
      <p:pic>
        <p:nvPicPr>
          <p:cNvPr id="28673" name="图片 13"/>
          <p:cNvPicPr>
            <a:picLocks noChangeAspect="1"/>
          </p:cNvPicPr>
          <p:nvPr/>
        </p:nvPicPr>
        <p:blipFill>
          <a:blip r:embed="rId2"/>
          <a:stretch>
            <a:fillRect/>
          </a:stretch>
        </p:blipFill>
        <p:spPr>
          <a:xfrm>
            <a:off x="4114800" y="2338388"/>
            <a:ext cx="4476750" cy="1500187"/>
          </a:xfrm>
          <a:prstGeom prst="rect">
            <a:avLst/>
          </a:prstGeom>
          <a:noFill/>
          <a:ln w="9525">
            <a:noFill/>
          </a:ln>
        </p:spPr>
      </p:pic>
      <p:sp>
        <p:nvSpPr>
          <p:cNvPr id="28674" name="文本框 7"/>
          <p:cNvSpPr txBox="1"/>
          <p:nvPr/>
        </p:nvSpPr>
        <p:spPr>
          <a:xfrm>
            <a:off x="420370" y="803275"/>
            <a:ext cx="5059045" cy="521970"/>
          </a:xfrm>
          <a:prstGeom prst="rect">
            <a:avLst/>
          </a:prstGeom>
          <a:noFill/>
          <a:ln w="9525">
            <a:noFill/>
          </a:ln>
        </p:spPr>
        <p:txBody>
          <a:bodyPr wrap="square"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审计员权限：归档邮件查询</a:t>
            </a:r>
            <a:endParaRPr lang="zh-CN" altLang="en-US" b="1" dirty="0">
              <a:solidFill>
                <a:srgbClr val="404040"/>
              </a:solidFill>
              <a:latin typeface="宋体" panose="02010600030101010101" pitchFamily="2" charset="-122"/>
              <a:ea typeface="微软雅黑" panose="020B0503020204020204" pitchFamily="34" charset="-122"/>
              <a:sym typeface="宋体" panose="02010600030101010101" pitchFamily="2" charset="-122"/>
            </a:endParaRPr>
          </a:p>
        </p:txBody>
      </p:sp>
      <p:cxnSp>
        <p:nvCxnSpPr>
          <p:cNvPr id="5" name="直接连接符 4"/>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 name="矩形 2"/>
          <p:cNvSpPr/>
          <p:nvPr/>
        </p:nvSpPr>
        <p:spPr>
          <a:xfrm>
            <a:off x="97790" y="2056765"/>
            <a:ext cx="1854200" cy="1740535"/>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5" name="矩形 14"/>
          <p:cNvSpPr/>
          <p:nvPr/>
        </p:nvSpPr>
        <p:spPr>
          <a:xfrm>
            <a:off x="1969770" y="1419860"/>
            <a:ext cx="929005" cy="58420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肘形连接符 5"/>
          <p:cNvCxnSpPr/>
          <p:nvPr/>
        </p:nvCxnSpPr>
        <p:spPr>
          <a:xfrm rot="5400000">
            <a:off x="1931035" y="2203450"/>
            <a:ext cx="880745" cy="588645"/>
          </a:xfrm>
          <a:prstGeom prst="bentConnector3">
            <a:avLst>
              <a:gd name="adj1" fmla="val 102162"/>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8680" name="文本框 20"/>
          <p:cNvSpPr txBox="1"/>
          <p:nvPr/>
        </p:nvSpPr>
        <p:spPr>
          <a:xfrm>
            <a:off x="487363" y="2163763"/>
            <a:ext cx="1103312" cy="368300"/>
          </a:xfrm>
          <a:prstGeom prst="rect">
            <a:avLst/>
          </a:prstGeom>
          <a:noFill/>
          <a:ln w="9525">
            <a:noFill/>
          </a:ln>
        </p:spPr>
        <p:txBody>
          <a:bodyPr anchor="t">
            <a:spAutoFit/>
          </a:bodyPr>
          <a:p>
            <a:pPr eaLnBrk="0" hangingPunct="0">
              <a:buFont typeface="Arial" panose="020B0604020202020204" pitchFamily="34" charset="0"/>
            </a:pPr>
            <a:r>
              <a:rPr lang="zh-CN" altLang="en-US" dirty="0">
                <a:solidFill>
                  <a:srgbClr val="C55A11"/>
                </a:solidFill>
                <a:latin typeface="黑体" panose="02010609060101010101" pitchFamily="49" charset="-122"/>
                <a:ea typeface="黑体" panose="02010609060101010101" pitchFamily="49" charset="-122"/>
              </a:rPr>
              <a:t>用户列表</a:t>
            </a:r>
            <a:endParaRPr lang="zh-CN" altLang="en-US" dirty="0">
              <a:solidFill>
                <a:srgbClr val="C55A11"/>
              </a:solidFill>
              <a:latin typeface="黑体" panose="02010609060101010101" pitchFamily="49" charset="-122"/>
              <a:ea typeface="黑体" panose="02010609060101010101" pitchFamily="49" charset="-122"/>
            </a:endParaRPr>
          </a:p>
        </p:txBody>
      </p:sp>
      <p:sp>
        <p:nvSpPr>
          <p:cNvPr id="22" name="矩形 21"/>
          <p:cNvSpPr/>
          <p:nvPr/>
        </p:nvSpPr>
        <p:spPr>
          <a:xfrm>
            <a:off x="361315" y="2908300"/>
            <a:ext cx="976630" cy="44958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28682" name="图片 10"/>
          <p:cNvPicPr>
            <a:picLocks noChangeAspect="1"/>
          </p:cNvPicPr>
          <p:nvPr/>
        </p:nvPicPr>
        <p:blipFill>
          <a:blip r:embed="rId3"/>
          <a:stretch>
            <a:fillRect/>
          </a:stretch>
        </p:blipFill>
        <p:spPr>
          <a:xfrm>
            <a:off x="228600" y="4244975"/>
            <a:ext cx="6434138" cy="2265363"/>
          </a:xfrm>
          <a:prstGeom prst="rect">
            <a:avLst/>
          </a:prstGeom>
          <a:noFill/>
          <a:ln w="9525">
            <a:noFill/>
          </a:ln>
        </p:spPr>
      </p:pic>
      <p:sp>
        <p:nvSpPr>
          <p:cNvPr id="24" name="矩形 23"/>
          <p:cNvSpPr/>
          <p:nvPr/>
        </p:nvSpPr>
        <p:spPr>
          <a:xfrm>
            <a:off x="219075" y="4154488"/>
            <a:ext cx="6443663" cy="2447925"/>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13" name="直接箭头连接符 12"/>
          <p:cNvCxnSpPr/>
          <p:nvPr/>
        </p:nvCxnSpPr>
        <p:spPr>
          <a:xfrm>
            <a:off x="877570" y="3393440"/>
            <a:ext cx="17780" cy="761365"/>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228600" y="4368800"/>
            <a:ext cx="3886200" cy="227013"/>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8686" name="文本框 27"/>
          <p:cNvSpPr txBox="1"/>
          <p:nvPr/>
        </p:nvSpPr>
        <p:spPr>
          <a:xfrm>
            <a:off x="5559425" y="4297363"/>
            <a:ext cx="1103313" cy="276225"/>
          </a:xfrm>
          <a:prstGeom prst="rect">
            <a:avLst/>
          </a:prstGeom>
          <a:noFill/>
          <a:ln w="9525">
            <a:noFill/>
          </a:ln>
        </p:spPr>
        <p:txBody>
          <a:bodyPr anchor="t">
            <a:spAutoFit/>
          </a:bodyPr>
          <a:p>
            <a:pPr eaLnBrk="0" hangingPunct="0">
              <a:buFont typeface="Arial" panose="020B0604020202020204" pitchFamily="34" charset="0"/>
            </a:pPr>
            <a:r>
              <a:rPr lang="zh-CN" altLang="en-US" sz="1200" dirty="0">
                <a:solidFill>
                  <a:srgbClr val="C55A11"/>
                </a:solidFill>
                <a:latin typeface="黑体" panose="02010609060101010101" pitchFamily="49" charset="-122"/>
                <a:ea typeface="黑体" panose="02010609060101010101" pitchFamily="49" charset="-122"/>
              </a:rPr>
              <a:t>显示条数</a:t>
            </a:r>
            <a:endParaRPr lang="zh-CN" altLang="en-US" sz="1200" dirty="0">
              <a:solidFill>
                <a:srgbClr val="C55A11"/>
              </a:solidFill>
              <a:latin typeface="黑体" panose="02010609060101010101" pitchFamily="49" charset="-122"/>
              <a:ea typeface="黑体" panose="02010609060101010101" pitchFamily="49" charset="-122"/>
            </a:endParaRPr>
          </a:p>
        </p:txBody>
      </p:sp>
      <p:sp>
        <p:nvSpPr>
          <p:cNvPr id="28687" name="文本框 28"/>
          <p:cNvSpPr txBox="1"/>
          <p:nvPr/>
        </p:nvSpPr>
        <p:spPr>
          <a:xfrm>
            <a:off x="5978525" y="2746375"/>
            <a:ext cx="1370013" cy="830263"/>
          </a:xfrm>
          <a:prstGeom prst="rect">
            <a:avLst/>
          </a:prstGeom>
          <a:noFill/>
          <a:ln w="9525">
            <a:noFill/>
          </a:ln>
        </p:spPr>
        <p:txBody>
          <a:bodyPr anchor="t">
            <a:spAutoFit/>
          </a:bodyPr>
          <a:p>
            <a:pPr eaLnBrk="0" hangingPunct="0">
              <a:buFont typeface="Arial" panose="020B0604020202020204" pitchFamily="34" charset="0"/>
            </a:pPr>
            <a:r>
              <a:rPr lang="zh-CN" altLang="en-US" sz="1200" dirty="0">
                <a:solidFill>
                  <a:srgbClr val="C55A11"/>
                </a:solidFill>
                <a:latin typeface="黑体" panose="02010609060101010101" pitchFamily="49" charset="-122"/>
                <a:ea typeface="黑体" panose="02010609060101010101" pitchFamily="49" charset="-122"/>
              </a:rPr>
              <a:t>可搜索字符数据</a:t>
            </a:r>
            <a:endParaRPr lang="en-US" altLang="zh-CN" sz="1200" dirty="0">
              <a:solidFill>
                <a:srgbClr val="C55A11"/>
              </a:solidFill>
              <a:latin typeface="黑体" panose="02010609060101010101" pitchFamily="49" charset="-122"/>
              <a:ea typeface="黑体" panose="02010609060101010101" pitchFamily="49" charset="-122"/>
            </a:endParaRPr>
          </a:p>
          <a:p>
            <a:pPr eaLnBrk="0" hangingPunct="0">
              <a:buFont typeface="Arial" panose="020B0604020202020204" pitchFamily="34" charset="0"/>
            </a:pPr>
            <a:r>
              <a:rPr lang="zh-CN" altLang="en-US" sz="1200" dirty="0">
                <a:solidFill>
                  <a:srgbClr val="C55A11"/>
                </a:solidFill>
                <a:latin typeface="黑体" panose="02010609060101010101" pitchFamily="49" charset="-122"/>
                <a:ea typeface="黑体" panose="02010609060101010101" pitchFamily="49" charset="-122"/>
              </a:rPr>
              <a:t>可搜索邮件内容</a:t>
            </a:r>
            <a:endParaRPr lang="en-US" altLang="zh-CN" sz="1200" dirty="0">
              <a:solidFill>
                <a:srgbClr val="C55A11"/>
              </a:solidFill>
              <a:latin typeface="黑体" panose="02010609060101010101" pitchFamily="49" charset="-122"/>
              <a:ea typeface="黑体" panose="02010609060101010101" pitchFamily="49" charset="-122"/>
            </a:endParaRPr>
          </a:p>
          <a:p>
            <a:pPr eaLnBrk="0" hangingPunct="0">
              <a:buFont typeface="Arial" panose="020B0604020202020204" pitchFamily="34" charset="0"/>
            </a:pPr>
            <a:r>
              <a:rPr lang="zh-CN" altLang="en-US" sz="1200" dirty="0">
                <a:solidFill>
                  <a:srgbClr val="C55A11"/>
                </a:solidFill>
                <a:latin typeface="黑体" panose="02010609060101010101" pitchFamily="49" charset="-122"/>
                <a:ea typeface="黑体" panose="02010609060101010101" pitchFamily="49" charset="-122"/>
              </a:rPr>
              <a:t>附件搜索</a:t>
            </a:r>
            <a:endParaRPr lang="en-US" altLang="zh-CN" sz="1200" dirty="0">
              <a:solidFill>
                <a:srgbClr val="C55A11"/>
              </a:solidFill>
              <a:latin typeface="黑体" panose="02010609060101010101" pitchFamily="49" charset="-122"/>
              <a:ea typeface="黑体" panose="02010609060101010101" pitchFamily="49" charset="-122"/>
            </a:endParaRPr>
          </a:p>
          <a:p>
            <a:pPr eaLnBrk="0" hangingPunct="0">
              <a:buFont typeface="Arial" panose="020B0604020202020204" pitchFamily="34" charset="0"/>
            </a:pPr>
            <a:r>
              <a:rPr lang="zh-CN" altLang="en-US" sz="1200" dirty="0">
                <a:solidFill>
                  <a:srgbClr val="C55A11"/>
                </a:solidFill>
                <a:latin typeface="黑体" panose="02010609060101010101" pitchFamily="49" charset="-122"/>
                <a:ea typeface="黑体" panose="02010609060101010101" pitchFamily="49" charset="-122"/>
              </a:rPr>
              <a:t>组合条件搜索</a:t>
            </a:r>
            <a:endParaRPr lang="zh-CN" altLang="en-US" sz="1200" dirty="0">
              <a:solidFill>
                <a:srgbClr val="C55A11"/>
              </a:solidFill>
              <a:latin typeface="黑体" panose="02010609060101010101" pitchFamily="49" charset="-122"/>
              <a:ea typeface="黑体" panose="02010609060101010101" pitchFamily="49" charset="-122"/>
            </a:endParaRPr>
          </a:p>
        </p:txBody>
      </p:sp>
      <p:cxnSp>
        <p:nvCxnSpPr>
          <p:cNvPr id="17" name="肘形连接符 16"/>
          <p:cNvCxnSpPr/>
          <p:nvPr/>
        </p:nvCxnSpPr>
        <p:spPr>
          <a:xfrm flipV="1">
            <a:off x="4164013" y="3830638"/>
            <a:ext cx="719138" cy="652463"/>
          </a:xfrm>
          <a:prstGeom prst="bentConnector3">
            <a:avLst>
              <a:gd name="adj1" fmla="val 100848"/>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4114800" y="2259013"/>
            <a:ext cx="4540250" cy="1579563"/>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8690" name="文本框 34"/>
          <p:cNvSpPr txBox="1"/>
          <p:nvPr/>
        </p:nvSpPr>
        <p:spPr>
          <a:xfrm>
            <a:off x="3381375" y="5219700"/>
            <a:ext cx="1370013" cy="276225"/>
          </a:xfrm>
          <a:prstGeom prst="rect">
            <a:avLst/>
          </a:prstGeom>
          <a:noFill/>
          <a:ln w="9525">
            <a:noFill/>
          </a:ln>
        </p:spPr>
        <p:txBody>
          <a:bodyPr anchor="t">
            <a:spAutoFit/>
          </a:bodyPr>
          <a:p>
            <a:pPr eaLnBrk="0" hangingPunct="0">
              <a:buFont typeface="Arial" panose="020B0604020202020204" pitchFamily="34" charset="0"/>
            </a:pPr>
            <a:r>
              <a:rPr lang="zh-CN" altLang="en-US" sz="1200" dirty="0">
                <a:solidFill>
                  <a:srgbClr val="C55A11"/>
                </a:solidFill>
                <a:latin typeface="黑体" panose="02010609060101010101" pitchFamily="49" charset="-122"/>
                <a:ea typeface="黑体" panose="02010609060101010101" pitchFamily="49" charset="-122"/>
              </a:rPr>
              <a:t>显示信息</a:t>
            </a:r>
            <a:endParaRPr lang="zh-CN" altLang="en-US" sz="1200" dirty="0">
              <a:solidFill>
                <a:srgbClr val="C55A11"/>
              </a:solidFill>
              <a:latin typeface="黑体" panose="02010609060101010101" pitchFamily="49" charset="-122"/>
              <a:ea typeface="黑体" panose="02010609060101010101" pitchFamily="49" charset="-122"/>
            </a:endParaRPr>
          </a:p>
        </p:txBody>
      </p:sp>
      <p:sp>
        <p:nvSpPr>
          <p:cNvPr id="36" name="文本框 35"/>
          <p:cNvSpPr txBox="1"/>
          <p:nvPr/>
        </p:nvSpPr>
        <p:spPr>
          <a:xfrm>
            <a:off x="6662738" y="4700588"/>
            <a:ext cx="2432050" cy="1600200"/>
          </a:xfrm>
          <a:prstGeom prst="rect">
            <a:avLst/>
          </a:prstGeom>
          <a:noFill/>
        </p:spPr>
        <p:txBody>
          <a:bodyPr>
            <a:spAutoFit/>
          </a:bodyPr>
          <a:lstStyle/>
          <a:p>
            <a:pPr marL="171450" marR="0" indent="-171450" defTabSz="914400" eaLnBrk="0" hangingPunct="0">
              <a:buClrTx/>
              <a:buSzTx/>
              <a:buFont typeface="Wingdings" panose="05000000000000000000" pitchFamily="2" charset="2"/>
              <a:buChar char="Ø"/>
              <a:defRPr/>
            </a:pPr>
            <a:r>
              <a:rPr kumimoji="0" lang="zh-CN" altLang="en-US" b="1" kern="1200" cap="none" spc="0" normalizeH="0" baseline="0" noProof="0" dirty="0">
                <a:latin typeface="微软雅黑" panose="020B0503020204020204" pitchFamily="34" charset="-122"/>
                <a:ea typeface="黑体" panose="02010609060101010101" pitchFamily="49" charset="-122"/>
                <a:cs typeface="+mn-cs"/>
                <a:sym typeface="+mn-ea"/>
              </a:rPr>
              <a:t>邮件归档</a:t>
            </a:r>
            <a:endParaRPr kumimoji="0" lang="en-US" altLang="zh-CN" b="1" kern="1200" cap="none" spc="0" normalizeH="0" baseline="0" noProof="0" dirty="0">
              <a:latin typeface="微软雅黑" panose="020B0503020204020204" pitchFamily="34" charset="-122"/>
              <a:ea typeface="黑体" panose="02010609060101010101" pitchFamily="49" charset="-122"/>
              <a:cs typeface="+mn-cs"/>
              <a:sym typeface="+mn-ea"/>
            </a:endParaRPr>
          </a:p>
          <a:p>
            <a:pPr marR="0" defTabSz="914400" eaLnBrk="0" hangingPunct="0">
              <a:buClrTx/>
              <a:buSzTx/>
              <a:defRPr/>
            </a:pPr>
            <a:r>
              <a:rPr kumimoji="0" lang="en-US" altLang="zh-CN" sz="1600" kern="1200" cap="none" spc="0" normalizeH="0" baseline="0" noProof="0" dirty="0">
                <a:latin typeface="Times New Roman" panose="02020603050405020304" pitchFamily="18" charset="0"/>
                <a:ea typeface="宋体" panose="02010600030101010101" pitchFamily="2" charset="-122"/>
                <a:cs typeface="+mn-cs"/>
                <a:sym typeface="+mn-ea"/>
              </a:rPr>
              <a:t>1.</a:t>
            </a:r>
            <a:r>
              <a:rPr kumimoji="0" lang="zh-CN" altLang="en-US" sz="1600" kern="1200" cap="none" spc="0" normalizeH="0" baseline="0" noProof="0" dirty="0">
                <a:latin typeface="Times New Roman" panose="02020603050405020304" pitchFamily="18" charset="0"/>
                <a:ea typeface="宋体" panose="02010600030101010101" pitchFamily="2" charset="-122"/>
                <a:cs typeface="+mn-cs"/>
                <a:sym typeface="+mn-ea"/>
              </a:rPr>
              <a:t>支持</a:t>
            </a:r>
            <a:r>
              <a:rPr kumimoji="0" lang="en-US" altLang="zh-CN" sz="1600" kern="1200" cap="none" spc="0" normalizeH="0" baseline="0" noProof="0" dirty="0">
                <a:latin typeface="Times New Roman" panose="02020603050405020304" pitchFamily="18" charset="0"/>
                <a:ea typeface="宋体" panose="02010600030101010101" pitchFamily="2" charset="-122"/>
                <a:cs typeface="+mn-cs"/>
                <a:sym typeface="+mn-ea"/>
              </a:rPr>
              <a:t>IMAP</a:t>
            </a:r>
            <a:r>
              <a:rPr kumimoji="0" lang="zh-CN" altLang="en-US" sz="1600" kern="1200" cap="none" spc="0" normalizeH="0" baseline="0" noProof="0" dirty="0">
                <a:latin typeface="Times New Roman" panose="02020603050405020304" pitchFamily="18" charset="0"/>
                <a:ea typeface="宋体" panose="02010600030101010101" pitchFamily="2" charset="-122"/>
                <a:cs typeface="+mn-cs"/>
                <a:sym typeface="+mn-ea"/>
              </a:rPr>
              <a:t>和</a:t>
            </a:r>
            <a:r>
              <a:rPr kumimoji="0" lang="en-US" altLang="zh-CN" sz="1600" kern="1200" cap="none" spc="0" normalizeH="0" baseline="0" noProof="0" dirty="0">
                <a:latin typeface="Times New Roman" panose="02020603050405020304" pitchFamily="18" charset="0"/>
                <a:ea typeface="宋体" panose="02010600030101010101" pitchFamily="2" charset="-122"/>
                <a:cs typeface="+mn-cs"/>
                <a:sym typeface="+mn-ea"/>
              </a:rPr>
              <a:t>POP3</a:t>
            </a:r>
            <a:r>
              <a:rPr kumimoji="0" lang="zh-CN" altLang="en-US" sz="1600" kern="1200" cap="none" spc="0" normalizeH="0" baseline="0" noProof="0" dirty="0">
                <a:latin typeface="Times New Roman" panose="02020603050405020304" pitchFamily="18" charset="0"/>
                <a:ea typeface="宋体" panose="02010600030101010101" pitchFamily="2" charset="-122"/>
                <a:cs typeface="+mn-cs"/>
                <a:sym typeface="+mn-ea"/>
              </a:rPr>
              <a:t>导入</a:t>
            </a:r>
            <a:endParaRPr kumimoji="0" lang="en-US" altLang="zh-CN" sz="1600" kern="1200" cap="none" spc="0" normalizeH="0" baseline="0" noProof="0" dirty="0">
              <a:latin typeface="Times New Roman" panose="02020603050405020304" pitchFamily="18" charset="0"/>
              <a:ea typeface="宋体" panose="02010600030101010101" pitchFamily="2" charset="-122"/>
              <a:cs typeface="+mn-cs"/>
              <a:sym typeface="+mn-ea"/>
            </a:endParaRPr>
          </a:p>
          <a:p>
            <a:pPr marR="0" defTabSz="914400" eaLnBrk="0" hangingPunct="0">
              <a:buClrTx/>
              <a:buSzTx/>
              <a:defRPr/>
            </a:pPr>
            <a:r>
              <a:rPr kumimoji="0" lang="en-US" altLang="zh-CN" sz="1600" kern="1200" cap="none" spc="0" normalizeH="0" baseline="0" noProof="0" dirty="0">
                <a:latin typeface="Times New Roman" panose="02020603050405020304" pitchFamily="18" charset="0"/>
                <a:ea typeface="宋体" panose="02010600030101010101" pitchFamily="2" charset="-122"/>
                <a:cs typeface="+mn-cs"/>
                <a:sym typeface="+mn-ea"/>
              </a:rPr>
              <a:t>2.</a:t>
            </a:r>
            <a:r>
              <a:rPr kumimoji="0" lang="zh-CN" altLang="en-US" sz="1600" kern="1200" cap="none" spc="0" normalizeH="0" baseline="0" noProof="0" dirty="0">
                <a:latin typeface="Times New Roman" panose="02020603050405020304" pitchFamily="18" charset="0"/>
                <a:ea typeface="宋体" panose="02010600030101010101" pitchFamily="2" charset="-122"/>
                <a:cs typeface="+mn-cs"/>
                <a:sym typeface="+mn-ea"/>
              </a:rPr>
              <a:t>单一实例存储</a:t>
            </a:r>
            <a:endParaRPr kumimoji="0" lang="en-US" altLang="zh-CN" sz="1600" kern="1200" cap="none" spc="0" normalizeH="0" baseline="0" noProof="0" dirty="0">
              <a:latin typeface="Times New Roman" panose="02020603050405020304" pitchFamily="18" charset="0"/>
              <a:ea typeface="宋体" panose="02010600030101010101" pitchFamily="2" charset="-122"/>
              <a:cs typeface="+mn-cs"/>
              <a:sym typeface="+mn-ea"/>
            </a:endParaRPr>
          </a:p>
          <a:p>
            <a:pPr marR="0" defTabSz="914400" eaLnBrk="0" hangingPunct="0">
              <a:buClrTx/>
              <a:buSzTx/>
              <a:defRPr/>
            </a:pPr>
            <a:r>
              <a:rPr kumimoji="0" lang="en-US" altLang="zh-CN" sz="1600" kern="1200" cap="none" spc="0" normalizeH="0" baseline="0" noProof="0" dirty="0">
                <a:latin typeface="Times New Roman" panose="02020603050405020304" pitchFamily="18" charset="0"/>
                <a:ea typeface="宋体" panose="02010600030101010101" pitchFamily="2" charset="-122"/>
                <a:cs typeface="+mn-cs"/>
                <a:sym typeface="+mn-ea"/>
              </a:rPr>
              <a:t>3.</a:t>
            </a:r>
            <a:r>
              <a:rPr kumimoji="0" lang="zh-CN" altLang="en-US" sz="1600" kern="1200" cap="none" spc="0" normalizeH="0" baseline="0" noProof="0" dirty="0">
                <a:latin typeface="Times New Roman" panose="02020603050405020304" pitchFamily="18" charset="0"/>
                <a:ea typeface="宋体" panose="02010600030101010101" pitchFamily="2" charset="-122"/>
                <a:cs typeface="+mn-cs"/>
                <a:sym typeface="+mn-ea"/>
              </a:rPr>
              <a:t>防篡改存储</a:t>
            </a:r>
            <a:endParaRPr kumimoji="0" lang="en-US" altLang="zh-CN" sz="1600" kern="1200" cap="none" spc="0" normalizeH="0" baseline="0" noProof="0" dirty="0">
              <a:latin typeface="Times New Roman" panose="02020603050405020304" pitchFamily="18" charset="0"/>
              <a:ea typeface="宋体" panose="02010600030101010101" pitchFamily="2" charset="-122"/>
              <a:cs typeface="+mn-cs"/>
              <a:sym typeface="+mn-ea"/>
            </a:endParaRPr>
          </a:p>
          <a:p>
            <a:pPr marR="0" defTabSz="914400" eaLnBrk="0" hangingPunct="0">
              <a:buClrTx/>
              <a:buSzTx/>
              <a:defRPr/>
            </a:pPr>
            <a:r>
              <a:rPr kumimoji="0" lang="en-US" altLang="zh-CN" sz="1600" kern="1200" cap="none" spc="0" normalizeH="0" baseline="0" noProof="0" dirty="0">
                <a:latin typeface="Times New Roman" panose="02020603050405020304" pitchFamily="18" charset="0"/>
                <a:ea typeface="宋体" panose="02010600030101010101" pitchFamily="2" charset="-122"/>
                <a:cs typeface="+mn-cs"/>
                <a:sym typeface="+mn-ea"/>
              </a:rPr>
              <a:t>4.</a:t>
            </a:r>
            <a:r>
              <a:rPr kumimoji="0" lang="zh-CN" altLang="en-US" sz="1600" kern="1200" cap="none" spc="0" normalizeH="0" baseline="0" noProof="0" dirty="0">
                <a:latin typeface="Times New Roman" panose="02020603050405020304" pitchFamily="18" charset="0"/>
                <a:ea typeface="宋体" panose="02010600030101010101" pitchFamily="2" charset="-122"/>
                <a:cs typeface="+mn-cs"/>
                <a:sym typeface="+mn-ea"/>
              </a:rPr>
              <a:t>强大的搜索与还原功能</a:t>
            </a:r>
            <a:endParaRPr kumimoji="0" lang="en-US" altLang="zh-CN" sz="1600" kern="1200" cap="none" spc="0" normalizeH="0" baseline="0" noProof="0" dirty="0">
              <a:latin typeface="Times New Roman" panose="02020603050405020304" pitchFamily="18" charset="0"/>
              <a:ea typeface="宋体" panose="02010600030101010101" pitchFamily="2" charset="-122"/>
              <a:cs typeface="+mn-cs"/>
              <a:sym typeface="+mn-ea"/>
            </a:endParaRPr>
          </a:p>
          <a:p>
            <a:pPr marR="0" defTabSz="914400" eaLnBrk="0" hangingPunct="0">
              <a:buClrTx/>
              <a:buSzTx/>
              <a:defRPr/>
            </a:pPr>
            <a:r>
              <a:rPr kumimoji="0" lang="en-US" altLang="zh-CN" sz="1600" kern="1200" cap="none" spc="0" normalizeH="0" baseline="0" noProof="0" dirty="0">
                <a:latin typeface="Times New Roman" panose="02020603050405020304" pitchFamily="18" charset="0"/>
                <a:ea typeface="宋体" panose="02010600030101010101" pitchFamily="2" charset="-122"/>
                <a:cs typeface="+mn-cs"/>
                <a:sym typeface="+mn-ea"/>
              </a:rPr>
              <a:t>5.</a:t>
            </a:r>
            <a:r>
              <a:rPr kumimoji="0" lang="zh-CN" altLang="en-US" sz="1600" kern="1200" cap="none" spc="0" normalizeH="0" baseline="0" noProof="0" dirty="0">
                <a:latin typeface="Times New Roman" panose="02020603050405020304" pitchFamily="18" charset="0"/>
                <a:ea typeface="宋体" panose="02010600030101010101" pitchFamily="2" charset="-122"/>
                <a:cs typeface="+mn-cs"/>
                <a:sym typeface="+mn-ea"/>
              </a:rPr>
              <a:t>统一的附件管理功能</a:t>
            </a:r>
            <a:endParaRPr kumimoji="0" lang="zh-CN" altLang="en-US" sz="1600" kern="1200" cap="none" spc="0" normalizeH="0" baseline="0" noProof="0" dirty="0">
              <a:latin typeface="Times New Roman" panose="02020603050405020304" pitchFamily="18" charset="0"/>
              <a:ea typeface="宋体" panose="02010600030101010101" pitchFamily="2" charset="-122"/>
              <a:cs typeface="+mn-cs"/>
              <a:sym typeface="+mn-e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p:cNvPicPr>
            <a:picLocks noChangeAspect="1"/>
          </p:cNvPicPr>
          <p:nvPr/>
        </p:nvPicPr>
        <p:blipFill>
          <a:blip r:embed="rId1"/>
          <a:stretch>
            <a:fillRect/>
          </a:stretch>
        </p:blipFill>
        <p:spPr>
          <a:xfrm>
            <a:off x="26670" y="3256915"/>
            <a:ext cx="4859020" cy="3598545"/>
          </a:xfrm>
          <a:prstGeom prst="rect">
            <a:avLst/>
          </a:prstGeom>
        </p:spPr>
      </p:pic>
      <p:pic>
        <p:nvPicPr>
          <p:cNvPr id="7" name="图片 6"/>
          <p:cNvPicPr>
            <a:picLocks noChangeAspect="1"/>
          </p:cNvPicPr>
          <p:nvPr/>
        </p:nvPicPr>
        <p:blipFill>
          <a:blip r:embed="rId2"/>
          <a:stretch>
            <a:fillRect/>
          </a:stretch>
        </p:blipFill>
        <p:spPr>
          <a:xfrm>
            <a:off x="26670" y="1409065"/>
            <a:ext cx="9094470" cy="1847850"/>
          </a:xfrm>
          <a:prstGeom prst="rect">
            <a:avLst/>
          </a:prstGeom>
        </p:spPr>
      </p:pic>
      <p:sp>
        <p:nvSpPr>
          <p:cNvPr id="28674" name="文本框 7"/>
          <p:cNvSpPr txBox="1"/>
          <p:nvPr/>
        </p:nvSpPr>
        <p:spPr>
          <a:xfrm>
            <a:off x="300355" y="803275"/>
            <a:ext cx="4807585" cy="521970"/>
          </a:xfrm>
          <a:prstGeom prst="rect">
            <a:avLst/>
          </a:prstGeom>
          <a:noFill/>
          <a:ln w="9525">
            <a:noFill/>
          </a:ln>
        </p:spPr>
        <p:txBody>
          <a:bodyPr wrap="square"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审计员权限：操作权限分配</a:t>
            </a:r>
            <a:endParaRPr lang="zh-CN" altLang="en-US" b="1" dirty="0">
              <a:solidFill>
                <a:srgbClr val="404040"/>
              </a:solidFill>
              <a:latin typeface="宋体" panose="02010600030101010101" pitchFamily="2" charset="-122"/>
              <a:ea typeface="微软雅黑" panose="020B0503020204020204" pitchFamily="34" charset="-122"/>
              <a:sym typeface="宋体" panose="02010600030101010101" pitchFamily="2" charset="-122"/>
            </a:endParaRPr>
          </a:p>
        </p:txBody>
      </p:sp>
      <p:cxnSp>
        <p:nvCxnSpPr>
          <p:cNvPr id="5" name="直接连接符 4"/>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7649845" y="2235200"/>
            <a:ext cx="516255" cy="38989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6" name="肘形连接符 5"/>
          <p:cNvCxnSpPr>
            <a:stCxn id="15" idx="1"/>
          </p:cNvCxnSpPr>
          <p:nvPr/>
        </p:nvCxnSpPr>
        <p:spPr>
          <a:xfrm rot="10800000" flipV="1">
            <a:off x="2491105" y="2429510"/>
            <a:ext cx="5158740" cy="1033145"/>
          </a:xfrm>
          <a:prstGeom prst="bentConnector3">
            <a:avLst>
              <a:gd name="adj1" fmla="val 99876"/>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8687" name="文本框 28"/>
          <p:cNvSpPr txBox="1"/>
          <p:nvPr/>
        </p:nvSpPr>
        <p:spPr>
          <a:xfrm>
            <a:off x="4885690" y="3610610"/>
            <a:ext cx="1569720" cy="337185"/>
          </a:xfrm>
          <a:prstGeom prst="rect">
            <a:avLst/>
          </a:prstGeom>
          <a:noFill/>
          <a:ln w="9525">
            <a:noFill/>
          </a:ln>
        </p:spPr>
        <p:txBody>
          <a:bodyPr wrap="square" anchor="t">
            <a:spAutoFit/>
          </a:bodyPr>
          <a:p>
            <a:pPr eaLnBrk="0" hangingPunct="0">
              <a:buFont typeface="Arial" panose="020B0604020202020204" pitchFamily="34" charset="0"/>
            </a:pPr>
            <a:r>
              <a:rPr lang="zh-CN" altLang="en-US" sz="1600" dirty="0">
                <a:solidFill>
                  <a:srgbClr val="C55A11"/>
                </a:solidFill>
                <a:latin typeface="黑体" panose="02010609060101010101" pitchFamily="49" charset="-122"/>
                <a:ea typeface="黑体" panose="02010609060101010101" pitchFamily="49" charset="-122"/>
              </a:rPr>
              <a:t>设置角色名称</a:t>
            </a:r>
            <a:endParaRPr lang="zh-CN" altLang="en-US" sz="1600" dirty="0">
              <a:solidFill>
                <a:srgbClr val="C55A11"/>
              </a:solidFill>
              <a:latin typeface="黑体" panose="02010609060101010101" pitchFamily="49" charset="-122"/>
              <a:ea typeface="黑体" panose="02010609060101010101" pitchFamily="49" charset="-122"/>
            </a:endParaRPr>
          </a:p>
        </p:txBody>
      </p:sp>
      <p:sp>
        <p:nvSpPr>
          <p:cNvPr id="34" name="矩形 33"/>
          <p:cNvSpPr/>
          <p:nvPr/>
        </p:nvSpPr>
        <p:spPr>
          <a:xfrm>
            <a:off x="26670" y="3558540"/>
            <a:ext cx="4648200" cy="32766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6" name="文本框 35"/>
          <p:cNvSpPr txBox="1"/>
          <p:nvPr/>
        </p:nvSpPr>
        <p:spPr>
          <a:xfrm>
            <a:off x="6455728" y="3610293"/>
            <a:ext cx="2432050" cy="1599565"/>
          </a:xfrm>
          <a:prstGeom prst="rect">
            <a:avLst/>
          </a:prstGeom>
          <a:noFill/>
        </p:spPr>
        <p:txBody>
          <a:bodyPr>
            <a:spAutoFit/>
          </a:bodyPr>
          <a:lstStyle/>
          <a:p>
            <a:pPr marL="171450" marR="0" indent="-171450" defTabSz="914400" eaLnBrk="0" hangingPunct="0">
              <a:buClrTx/>
              <a:buSzTx/>
              <a:buFont typeface="Wingdings" panose="05000000000000000000" pitchFamily="2" charset="2"/>
              <a:buChar char="Ø"/>
              <a:defRPr/>
            </a:pPr>
            <a:r>
              <a:rPr kumimoji="0" lang="zh-CN" altLang="en-US" b="1" kern="1200" cap="none" spc="0" normalizeH="0" baseline="0" noProof="0" dirty="0">
                <a:latin typeface="微软雅黑" panose="020B0503020204020204" pitchFamily="34" charset="-122"/>
                <a:ea typeface="黑体" panose="02010609060101010101" pitchFamily="49" charset="-122"/>
                <a:cs typeface="+mn-cs"/>
                <a:sym typeface="+mn-ea"/>
              </a:rPr>
              <a:t>权限分配</a:t>
            </a:r>
            <a:endParaRPr kumimoji="0" lang="en-US" altLang="zh-CN" b="1" kern="1200" cap="none" spc="0" normalizeH="0" baseline="0" noProof="0" dirty="0">
              <a:latin typeface="微软雅黑" panose="020B0503020204020204" pitchFamily="34" charset="-122"/>
              <a:ea typeface="黑体" panose="02010609060101010101" pitchFamily="49" charset="-122"/>
              <a:cs typeface="+mn-cs"/>
              <a:sym typeface="+mn-ea"/>
            </a:endParaRPr>
          </a:p>
          <a:p>
            <a:pPr marR="0" defTabSz="914400" eaLnBrk="0" hangingPunct="0">
              <a:buClrTx/>
              <a:buSzTx/>
              <a:defRPr/>
            </a:pPr>
            <a:r>
              <a:rPr kumimoji="0" lang="en-US" altLang="zh-CN" sz="1600" kern="1200" cap="none" spc="0" normalizeH="0" baseline="0" noProof="0" dirty="0">
                <a:latin typeface="Times New Roman" panose="02020603050405020304" pitchFamily="18" charset="0"/>
                <a:ea typeface="宋体" panose="02010600030101010101" pitchFamily="2" charset="-122"/>
                <a:cs typeface="+mn-cs"/>
                <a:sym typeface="+mn-ea"/>
              </a:rPr>
              <a:t>1.</a:t>
            </a:r>
            <a:r>
              <a:rPr kumimoji="0" lang="zh-CN" altLang="en-US" sz="1600" kern="1200" cap="none" spc="0" normalizeH="0" baseline="0" noProof="0" dirty="0">
                <a:latin typeface="Times New Roman" panose="02020603050405020304" pitchFamily="18" charset="0"/>
                <a:ea typeface="宋体" panose="02010600030101010101" pitchFamily="2" charset="-122"/>
                <a:cs typeface="+mn-cs"/>
                <a:sym typeface="+mn-ea"/>
              </a:rPr>
              <a:t>支持</a:t>
            </a:r>
            <a:r>
              <a:rPr kumimoji="0" lang="zh-CN" sz="1600" kern="1200" cap="none" spc="0" normalizeH="0" baseline="0" noProof="0" dirty="0">
                <a:latin typeface="Times New Roman" panose="02020603050405020304" pitchFamily="18" charset="0"/>
                <a:ea typeface="宋体" panose="02010600030101010101" pitchFamily="2" charset="-122"/>
                <a:cs typeface="+mn-cs"/>
                <a:sym typeface="+mn-ea"/>
              </a:rPr>
              <a:t>单个用户、多个用户和部门的设置权限；</a:t>
            </a:r>
            <a:endParaRPr kumimoji="0" lang="en-US" altLang="zh-CN" sz="1600" kern="1200" cap="none" spc="0" normalizeH="0" baseline="0" noProof="0" dirty="0">
              <a:latin typeface="Times New Roman" panose="02020603050405020304" pitchFamily="18" charset="0"/>
              <a:ea typeface="宋体" panose="02010600030101010101" pitchFamily="2" charset="-122"/>
              <a:cs typeface="+mn-cs"/>
              <a:sym typeface="+mn-ea"/>
            </a:endParaRPr>
          </a:p>
          <a:p>
            <a:pPr marR="0" defTabSz="914400" eaLnBrk="0" hangingPunct="0">
              <a:buClrTx/>
              <a:buSzTx/>
              <a:defRPr/>
            </a:pPr>
            <a:r>
              <a:rPr kumimoji="0" lang="en-US" altLang="zh-CN" sz="1600" kern="1200" cap="none" spc="0" normalizeH="0" baseline="0" noProof="0" dirty="0">
                <a:latin typeface="Times New Roman" panose="02020603050405020304" pitchFamily="18" charset="0"/>
                <a:ea typeface="宋体" panose="02010600030101010101" pitchFamily="2" charset="-122"/>
                <a:cs typeface="+mn-cs"/>
                <a:sym typeface="+mn-ea"/>
              </a:rPr>
              <a:t>2.</a:t>
            </a:r>
            <a:r>
              <a:rPr kumimoji="0" lang="zh-CN" altLang="en-US" sz="1600" kern="1200" cap="none" spc="0" normalizeH="0" baseline="0" noProof="0" dirty="0">
                <a:latin typeface="Times New Roman" panose="02020603050405020304" pitchFamily="18" charset="0"/>
                <a:ea typeface="宋体" panose="02010600030101010101" pitchFamily="2" charset="-122"/>
                <a:cs typeface="+mn-cs"/>
                <a:sym typeface="+mn-ea"/>
              </a:rPr>
              <a:t>部门领导拥有所属本门员工的查看、还原、删除等权限。</a:t>
            </a:r>
            <a:endParaRPr kumimoji="0" lang="zh-CN" altLang="en-US" sz="1600" kern="1200" cap="none" spc="0" normalizeH="0" baseline="0" noProof="0" dirty="0">
              <a:latin typeface="Times New Roman" panose="02020603050405020304" pitchFamily="18" charset="0"/>
              <a:ea typeface="宋体" panose="02010600030101010101" pitchFamily="2" charset="-122"/>
              <a:cs typeface="+mn-cs"/>
              <a:sym typeface="+mn-ea"/>
            </a:endParaRPr>
          </a:p>
        </p:txBody>
      </p:sp>
      <p:sp>
        <p:nvSpPr>
          <p:cNvPr id="8" name="矩形 7"/>
          <p:cNvSpPr/>
          <p:nvPr/>
        </p:nvSpPr>
        <p:spPr>
          <a:xfrm>
            <a:off x="26670" y="4032250"/>
            <a:ext cx="4648200" cy="1231265"/>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9" name="矩形 8"/>
          <p:cNvSpPr/>
          <p:nvPr/>
        </p:nvSpPr>
        <p:spPr>
          <a:xfrm>
            <a:off x="46990" y="5372735"/>
            <a:ext cx="4627245" cy="1064895"/>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0" name="文本框 28"/>
          <p:cNvSpPr txBox="1"/>
          <p:nvPr/>
        </p:nvSpPr>
        <p:spPr>
          <a:xfrm>
            <a:off x="4876800" y="4510405"/>
            <a:ext cx="1578610" cy="583565"/>
          </a:xfrm>
          <a:prstGeom prst="rect">
            <a:avLst/>
          </a:prstGeom>
          <a:noFill/>
          <a:ln w="9525">
            <a:noFill/>
          </a:ln>
        </p:spPr>
        <p:txBody>
          <a:bodyPr wrap="square" anchor="t">
            <a:spAutoFit/>
          </a:bodyPr>
          <a:p>
            <a:pPr eaLnBrk="0" hangingPunct="0">
              <a:buFont typeface="Arial" panose="020B0604020202020204" pitchFamily="34" charset="0"/>
            </a:pPr>
            <a:r>
              <a:rPr lang="zh-CN" altLang="en-US" sz="1600" dirty="0">
                <a:solidFill>
                  <a:srgbClr val="C55A11"/>
                </a:solidFill>
                <a:latin typeface="黑体" panose="02010609060101010101" pitchFamily="49" charset="-122"/>
                <a:ea typeface="黑体" panose="02010609060101010101" pitchFamily="49" charset="-122"/>
              </a:rPr>
              <a:t>适用该权限的用户或部门</a:t>
            </a:r>
            <a:endParaRPr lang="zh-CN" altLang="en-US" sz="1600" dirty="0">
              <a:solidFill>
                <a:srgbClr val="C55A11"/>
              </a:solidFill>
              <a:latin typeface="黑体" panose="02010609060101010101" pitchFamily="49" charset="-122"/>
              <a:ea typeface="黑体" panose="02010609060101010101" pitchFamily="49" charset="-122"/>
            </a:endParaRPr>
          </a:p>
        </p:txBody>
      </p:sp>
      <p:sp>
        <p:nvSpPr>
          <p:cNvPr id="11" name="文本框 28"/>
          <p:cNvSpPr txBox="1"/>
          <p:nvPr/>
        </p:nvSpPr>
        <p:spPr>
          <a:xfrm>
            <a:off x="4876800" y="5674995"/>
            <a:ext cx="1620520" cy="337185"/>
          </a:xfrm>
          <a:prstGeom prst="rect">
            <a:avLst/>
          </a:prstGeom>
          <a:noFill/>
          <a:ln w="9525">
            <a:noFill/>
          </a:ln>
        </p:spPr>
        <p:txBody>
          <a:bodyPr wrap="square" anchor="t">
            <a:spAutoFit/>
          </a:bodyPr>
          <a:p>
            <a:pPr eaLnBrk="0" hangingPunct="0">
              <a:buFont typeface="Arial" panose="020B0604020202020204" pitchFamily="34" charset="0"/>
            </a:pPr>
            <a:r>
              <a:rPr lang="zh-CN" altLang="en-US" sz="1600" dirty="0">
                <a:solidFill>
                  <a:srgbClr val="C55A11"/>
                </a:solidFill>
                <a:latin typeface="黑体" panose="02010609060101010101" pitchFamily="49" charset="-122"/>
                <a:ea typeface="黑体" panose="02010609060101010101" pitchFamily="49" charset="-122"/>
              </a:rPr>
              <a:t>选择具体权限</a:t>
            </a:r>
            <a:endParaRPr lang="zh-CN" altLang="en-US" sz="1600" dirty="0">
              <a:solidFill>
                <a:srgbClr val="C55A11"/>
              </a:solidFill>
              <a:latin typeface="黑体" panose="02010609060101010101" pitchFamily="49" charset="-122"/>
              <a:ea typeface="黑体" panose="02010609060101010101" pitchFamily="49"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6" name="图片 5"/>
          <p:cNvPicPr>
            <a:picLocks noChangeAspect="1"/>
          </p:cNvPicPr>
          <p:nvPr/>
        </p:nvPicPr>
        <p:blipFill>
          <a:blip r:embed="rId1"/>
          <a:stretch>
            <a:fillRect/>
          </a:stretch>
        </p:blipFill>
        <p:spPr>
          <a:xfrm>
            <a:off x="118110" y="1448435"/>
            <a:ext cx="2026920" cy="2026920"/>
          </a:xfrm>
          <a:prstGeom prst="rect">
            <a:avLst/>
          </a:prstGeom>
        </p:spPr>
      </p:pic>
      <p:sp>
        <p:nvSpPr>
          <p:cNvPr id="34817" name="文本框 7"/>
          <p:cNvSpPr txBox="1"/>
          <p:nvPr/>
        </p:nvSpPr>
        <p:spPr>
          <a:xfrm>
            <a:off x="492125" y="831850"/>
            <a:ext cx="6470015" cy="521970"/>
          </a:xfrm>
          <a:prstGeom prst="rect">
            <a:avLst/>
          </a:prstGeom>
          <a:noFill/>
          <a:ln w="9525">
            <a:noFill/>
          </a:ln>
        </p:spPr>
        <p:txBody>
          <a:bodyPr wrap="square"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审计员权限：用户管理</a:t>
            </a:r>
            <a:endParaRPr lang="zh-CN" altLang="en-US" sz="12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endParaRPr>
          </a:p>
        </p:txBody>
      </p:sp>
      <p:pic>
        <p:nvPicPr>
          <p:cNvPr id="4" name="图片 3"/>
          <p:cNvPicPr>
            <a:picLocks noChangeAspect="1"/>
          </p:cNvPicPr>
          <p:nvPr/>
        </p:nvPicPr>
        <p:blipFill>
          <a:blip r:embed="rId2"/>
          <a:stretch>
            <a:fillRect/>
          </a:stretch>
        </p:blipFill>
        <p:spPr>
          <a:xfrm>
            <a:off x="118110" y="3492500"/>
            <a:ext cx="8953500" cy="3336925"/>
          </a:xfrm>
          <a:prstGeom prst="rect">
            <a:avLst/>
          </a:prstGeom>
        </p:spPr>
      </p:pic>
      <p:cxnSp>
        <p:nvCxnSpPr>
          <p:cNvPr id="5" name="直接连接符 4"/>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155575" y="2648585"/>
            <a:ext cx="2099310" cy="467995"/>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6" name="矩形 25"/>
          <p:cNvSpPr/>
          <p:nvPr/>
        </p:nvSpPr>
        <p:spPr>
          <a:xfrm>
            <a:off x="5519420" y="3954145"/>
            <a:ext cx="3370580" cy="352425"/>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0" name="矩形 29"/>
          <p:cNvSpPr/>
          <p:nvPr/>
        </p:nvSpPr>
        <p:spPr>
          <a:xfrm>
            <a:off x="3306763" y="3940493"/>
            <a:ext cx="1630363" cy="352425"/>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1" name="矩形 30"/>
          <p:cNvSpPr/>
          <p:nvPr/>
        </p:nvSpPr>
        <p:spPr>
          <a:xfrm>
            <a:off x="2018030" y="3901440"/>
            <a:ext cx="6978650" cy="292862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9" name="肘形连接符 8"/>
          <p:cNvCxnSpPr/>
          <p:nvPr/>
        </p:nvCxnSpPr>
        <p:spPr>
          <a:xfrm rot="5400000" flipV="1">
            <a:off x="327025" y="3860165"/>
            <a:ext cx="2436495" cy="946150"/>
          </a:xfrm>
          <a:prstGeom prst="bentConnector3">
            <a:avLst>
              <a:gd name="adj1" fmla="val 100273"/>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4826" name="矩形 10"/>
          <p:cNvSpPr/>
          <p:nvPr/>
        </p:nvSpPr>
        <p:spPr>
          <a:xfrm>
            <a:off x="2449513" y="1876425"/>
            <a:ext cx="5888037" cy="922020"/>
          </a:xfrm>
          <a:prstGeom prst="rect">
            <a:avLst/>
          </a:prstGeom>
          <a:noFill/>
          <a:ln w="9525">
            <a:noFill/>
          </a:ln>
        </p:spPr>
        <p:txBody>
          <a:bodyPr anchor="t">
            <a:spAutoFit/>
          </a:bodyPr>
          <a:p>
            <a:pPr marL="285750" indent="-285750" eaLnBrk="0" hangingPunct="0">
              <a:buFont typeface="Wingdings" panose="05000000000000000000" pitchFamily="2" charset="2"/>
              <a:buChar char="Ø"/>
            </a:pPr>
            <a:r>
              <a:rPr lang="zh-CN" altLang="en-US" dirty="0">
                <a:latin typeface="Calibri" panose="020F0502020204030204" pitchFamily="34" charset="0"/>
                <a:ea typeface="宋体" panose="02010600030101010101" pitchFamily="2" charset="-122"/>
              </a:rPr>
              <a:t>管理通过搜索，可以快速筛选到想要查找的用户，然后进行权限分配。</a:t>
            </a:r>
            <a:endParaRPr lang="zh-CN" altLang="en-US" dirty="0">
              <a:latin typeface="Calibri" panose="020F0502020204030204" pitchFamily="34" charset="0"/>
              <a:ea typeface="宋体" panose="02010600030101010101" pitchFamily="2" charset="-122"/>
            </a:endParaRPr>
          </a:p>
          <a:p>
            <a:pPr marL="285750" indent="-285750" eaLnBrk="0" hangingPunct="0">
              <a:buFont typeface="Wingdings" panose="05000000000000000000" pitchFamily="2" charset="2"/>
              <a:buChar char="Ø"/>
            </a:pPr>
            <a:r>
              <a:rPr lang="zh-CN" altLang="en-US" dirty="0">
                <a:latin typeface="Calibri" panose="020F0502020204030204" pitchFamily="34" charset="0"/>
                <a:ea typeface="宋体" panose="02010600030101010101" pitchFamily="2" charset="-122"/>
              </a:rPr>
              <a:t>支持账号导入导出功能，可以批量添加用户。</a:t>
            </a:r>
            <a:endParaRPr lang="zh-CN" altLang="en-US" dirty="0">
              <a:latin typeface="Calibri" panose="020F0502020204030204" pitchFamily="34" charset="0"/>
              <a:ea typeface="宋体" panose="02010600030101010101" pitchFamily="2" charset="-122"/>
            </a:endParaRPr>
          </a:p>
        </p:txBody>
      </p:sp>
      <p:sp>
        <p:nvSpPr>
          <p:cNvPr id="34827" name="文本框 31"/>
          <p:cNvSpPr txBox="1"/>
          <p:nvPr/>
        </p:nvSpPr>
        <p:spPr>
          <a:xfrm>
            <a:off x="3661410" y="3542983"/>
            <a:ext cx="1130300" cy="277812"/>
          </a:xfrm>
          <a:prstGeom prst="rect">
            <a:avLst/>
          </a:prstGeom>
          <a:noFill/>
          <a:ln w="9525">
            <a:noFill/>
          </a:ln>
        </p:spPr>
        <p:txBody>
          <a:bodyPr anchor="t">
            <a:spAutoFit/>
          </a:bodyPr>
          <a:p>
            <a:pPr eaLnBrk="0" hangingPunct="0">
              <a:buFont typeface="Arial" panose="020B0604020202020204" pitchFamily="34" charset="0"/>
            </a:pPr>
            <a:r>
              <a:rPr lang="zh-CN" altLang="en-US" sz="1200" dirty="0">
                <a:solidFill>
                  <a:srgbClr val="C55A11"/>
                </a:solidFill>
                <a:latin typeface="黑体" panose="02010609060101010101" pitchFamily="49" charset="-122"/>
                <a:ea typeface="黑体" panose="02010609060101010101" pitchFamily="49" charset="-122"/>
              </a:rPr>
              <a:t>支持账号搜索</a:t>
            </a:r>
            <a:endParaRPr lang="zh-CN" altLang="en-US" sz="1200" dirty="0">
              <a:solidFill>
                <a:srgbClr val="C55A11"/>
              </a:solidFill>
              <a:latin typeface="黑体" panose="02010609060101010101" pitchFamily="49" charset="-122"/>
              <a:ea typeface="黑体" panose="02010609060101010101" pitchFamily="49" charset="-122"/>
            </a:endParaRPr>
          </a:p>
        </p:txBody>
      </p:sp>
      <p:sp>
        <p:nvSpPr>
          <p:cNvPr id="34828" name="文本框 32"/>
          <p:cNvSpPr txBox="1"/>
          <p:nvPr/>
        </p:nvSpPr>
        <p:spPr>
          <a:xfrm>
            <a:off x="6321743" y="3542983"/>
            <a:ext cx="1550987" cy="277812"/>
          </a:xfrm>
          <a:prstGeom prst="rect">
            <a:avLst/>
          </a:prstGeom>
          <a:noFill/>
          <a:ln w="9525">
            <a:noFill/>
          </a:ln>
        </p:spPr>
        <p:txBody>
          <a:bodyPr anchor="t">
            <a:spAutoFit/>
          </a:bodyPr>
          <a:p>
            <a:pPr eaLnBrk="0" hangingPunct="0">
              <a:buFont typeface="Arial" panose="020B0604020202020204" pitchFamily="34" charset="0"/>
            </a:pPr>
            <a:r>
              <a:rPr lang="zh-CN" altLang="en-US" sz="1200" dirty="0">
                <a:solidFill>
                  <a:srgbClr val="C55A11"/>
                </a:solidFill>
                <a:latin typeface="黑体" panose="02010609060101010101" pitchFamily="49" charset="-122"/>
                <a:ea typeface="黑体" panose="02010609060101010101" pitchFamily="49" charset="-122"/>
              </a:rPr>
              <a:t>支持账号导入导出</a:t>
            </a:r>
            <a:endParaRPr lang="zh-CN" altLang="en-US" sz="1200" dirty="0">
              <a:solidFill>
                <a:srgbClr val="C55A11"/>
              </a:solidFill>
              <a:latin typeface="黑体" panose="02010609060101010101" pitchFamily="49" charset="-122"/>
              <a:ea typeface="黑体" panose="02010609060101010101" pitchFamily="49"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1" name="文本框 7"/>
          <p:cNvSpPr txBox="1"/>
          <p:nvPr/>
        </p:nvSpPr>
        <p:spPr>
          <a:xfrm>
            <a:off x="500063" y="1289050"/>
            <a:ext cx="8115300" cy="522288"/>
          </a:xfrm>
          <a:prstGeom prst="rect">
            <a:avLst/>
          </a:prstGeom>
          <a:noFill/>
          <a:ln w="9525">
            <a:noFill/>
          </a:ln>
        </p:spPr>
        <p:txBody>
          <a:bodyPr anchor="t">
            <a:spAutoFit/>
          </a:bodyPr>
          <a:p>
            <a:pPr>
              <a:buFont typeface="Arial" panose="020B0604020202020204" pitchFamily="34" charset="0"/>
            </a:pPr>
            <a:r>
              <a:rPr lang="en-US" altLang="zh-CN" sz="2800" b="1" dirty="0">
                <a:latin typeface="微软雅黑" panose="020B0503020204020204" pitchFamily="34" charset="-122"/>
                <a:ea typeface="微软雅黑" panose="020B0503020204020204" pitchFamily="34" charset="-122"/>
                <a:sym typeface="Arial" panose="020B0604020202020204" pitchFamily="34" charset="0"/>
              </a:rPr>
              <a:t>1 </a:t>
            </a:r>
            <a:r>
              <a:rPr lang="zh-CN" altLang="en-US" sz="2800" b="1" dirty="0">
                <a:latin typeface="微软雅黑" panose="020B0503020204020204" pitchFamily="34" charset="-122"/>
                <a:ea typeface="微软雅黑" panose="020B0503020204020204" pitchFamily="34" charset="-122"/>
                <a:sym typeface="Arial" panose="020B0604020202020204" pitchFamily="34" charset="0"/>
              </a:rPr>
              <a:t>企业邮件系统经常有如下问题，怎么办？</a:t>
            </a:r>
            <a:endParaRPr lang="zh-CN" altLang="en-US" sz="28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16"/>
          <p:cNvSpPr txBox="1"/>
          <p:nvPr/>
        </p:nvSpPr>
        <p:spPr>
          <a:xfrm>
            <a:off x="981075" y="2205038"/>
            <a:ext cx="7831138" cy="3416300"/>
          </a:xfrm>
          <a:prstGeom prst="rect">
            <a:avLst/>
          </a:prstGeom>
          <a:noFill/>
        </p:spPr>
        <p:txBody>
          <a:bodyPr>
            <a:spAutoFit/>
          </a:bodyPr>
          <a:lstStyle/>
          <a:p>
            <a:pPr marR="0" defTabSz="914400">
              <a:spcBef>
                <a:spcPct val="50000"/>
              </a:spcBef>
              <a:buClrTx/>
              <a:buSzTx/>
              <a:buFont typeface="Wingdings" panose="05000000000000000000" pitchFamily="2" charset="2"/>
              <a:defRPr/>
            </a:pPr>
            <a:r>
              <a:rPr kumimoji="0" lang="zh-CN" altLang="en-US"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rPr>
              <a:t>邮件服务器的空间有限，不能长期保留数据，能否有一个能完整保留全公司邮件的办法？</a:t>
            </a:r>
            <a:endParaRPr kumimoji="0" lang="en-US" altLang="zh-CN"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endParaRPr>
          </a:p>
          <a:p>
            <a:pPr marR="0" defTabSz="914400">
              <a:spcBef>
                <a:spcPct val="50000"/>
              </a:spcBef>
              <a:buClrTx/>
              <a:buSzTx/>
              <a:buFont typeface="Wingdings" panose="05000000000000000000" pitchFamily="2" charset="2"/>
              <a:defRPr/>
            </a:pPr>
            <a:r>
              <a:rPr kumimoji="0" lang="zh-CN" altLang="en-US"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rPr>
              <a:t>公司需要上市，而要求邮件能最少保留，三年以上的历史邮件数据，如何做到？</a:t>
            </a:r>
            <a:endParaRPr kumimoji="0" lang="en-US" altLang="zh-CN"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endParaRPr>
          </a:p>
          <a:p>
            <a:pPr marR="0" defTabSz="914400">
              <a:spcBef>
                <a:spcPct val="50000"/>
              </a:spcBef>
              <a:buClrTx/>
              <a:buSzTx/>
              <a:buFont typeface="Wingdings" panose="05000000000000000000" pitchFamily="2" charset="2"/>
              <a:defRPr/>
            </a:pPr>
            <a:r>
              <a:rPr kumimoji="0" lang="zh-CN" altLang="en-US"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rPr>
              <a:t>公司因为业务往来，需要找到多年前的邮件，</a:t>
            </a:r>
            <a:endParaRPr kumimoji="0" lang="en-US" altLang="zh-CN"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endParaRPr>
          </a:p>
          <a:p>
            <a:pPr marR="0" defTabSz="914400">
              <a:spcBef>
                <a:spcPct val="50000"/>
              </a:spcBef>
              <a:buClrTx/>
              <a:buSzTx/>
              <a:buFont typeface="Wingdings" panose="05000000000000000000" pitchFamily="2" charset="2"/>
              <a:defRPr/>
            </a:pPr>
            <a:r>
              <a:rPr kumimoji="0" lang="zh-CN" altLang="en-US"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rPr>
              <a:t>作为法律依据，如何提供？</a:t>
            </a:r>
            <a:endParaRPr kumimoji="0" lang="en-US" altLang="zh-CN"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endParaRPr>
          </a:p>
          <a:p>
            <a:pPr marR="0" defTabSz="914400">
              <a:spcBef>
                <a:spcPct val="50000"/>
              </a:spcBef>
              <a:buClrTx/>
              <a:buSzTx/>
              <a:buFont typeface="Wingdings" panose="05000000000000000000" pitchFamily="2" charset="2"/>
              <a:defRPr/>
            </a:pPr>
            <a:endParaRPr kumimoji="0" lang="en-US" altLang="zh-CN"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endParaRPr>
          </a:p>
        </p:txBody>
      </p:sp>
      <p:grpSp>
        <p:nvGrpSpPr>
          <p:cNvPr id="5123" name="组合 10"/>
          <p:cNvGrpSpPr/>
          <p:nvPr/>
        </p:nvGrpSpPr>
        <p:grpSpPr>
          <a:xfrm>
            <a:off x="615950" y="2284413"/>
            <a:ext cx="306388" cy="279400"/>
            <a:chOff x="2746562" y="3298885"/>
            <a:chExt cx="331415" cy="416103"/>
          </a:xfrm>
        </p:grpSpPr>
        <p:sp>
          <p:nvSpPr>
            <p:cNvPr id="3" name="任意多边形 2"/>
            <p:cNvSpPr/>
            <p:nvPr>
              <p:custDataLst>
                <p:tags r:id="rId1"/>
              </p:custDataLst>
            </p:nvPr>
          </p:nvSpPr>
          <p:spPr>
            <a:xfrm rot="19743805">
              <a:off x="2746562" y="3298885"/>
              <a:ext cx="128789" cy="416103"/>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sym typeface="Arial" panose="020B0604020202020204" pitchFamily="34" charset="0"/>
              </a:endParaRPr>
            </a:p>
          </p:txBody>
        </p:sp>
        <p:sp>
          <p:nvSpPr>
            <p:cNvPr id="4" name="任意多边形 3"/>
            <p:cNvSpPr/>
            <p:nvPr>
              <p:custDataLst>
                <p:tags r:id="rId2"/>
              </p:custDataLst>
            </p:nvPr>
          </p:nvSpPr>
          <p:spPr>
            <a:xfrm rot="19743805">
              <a:off x="2949188" y="3298885"/>
              <a:ext cx="128789" cy="416103"/>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sym typeface="Arial" panose="020B0604020202020204" pitchFamily="34" charset="0"/>
              </a:endParaRPr>
            </a:p>
          </p:txBody>
        </p:sp>
      </p:grpSp>
      <p:grpSp>
        <p:nvGrpSpPr>
          <p:cNvPr id="5126" name="组合 10"/>
          <p:cNvGrpSpPr/>
          <p:nvPr/>
        </p:nvGrpSpPr>
        <p:grpSpPr>
          <a:xfrm>
            <a:off x="611188" y="3186113"/>
            <a:ext cx="306387" cy="279400"/>
            <a:chOff x="2746562" y="3298885"/>
            <a:chExt cx="331415" cy="416103"/>
          </a:xfrm>
        </p:grpSpPr>
        <p:sp>
          <p:nvSpPr>
            <p:cNvPr id="6" name="任意多边形 5"/>
            <p:cNvSpPr/>
            <p:nvPr>
              <p:custDataLst>
                <p:tags r:id="rId3"/>
              </p:custDataLst>
            </p:nvPr>
          </p:nvSpPr>
          <p:spPr>
            <a:xfrm rot="19743805">
              <a:off x="2746562" y="3298885"/>
              <a:ext cx="128788" cy="416103"/>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sym typeface="Arial" panose="020B0604020202020204" pitchFamily="34" charset="0"/>
              </a:endParaRPr>
            </a:p>
          </p:txBody>
        </p:sp>
        <p:sp>
          <p:nvSpPr>
            <p:cNvPr id="7" name="任意多边形 6"/>
            <p:cNvSpPr/>
            <p:nvPr>
              <p:custDataLst>
                <p:tags r:id="rId4"/>
              </p:custDataLst>
            </p:nvPr>
          </p:nvSpPr>
          <p:spPr>
            <a:xfrm rot="19743805">
              <a:off x="2949189" y="3298885"/>
              <a:ext cx="128788" cy="416103"/>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sym typeface="Arial" panose="020B0604020202020204" pitchFamily="34" charset="0"/>
              </a:endParaRPr>
            </a:p>
          </p:txBody>
        </p:sp>
      </p:grpSp>
      <p:grpSp>
        <p:nvGrpSpPr>
          <p:cNvPr id="5129" name="组合 10"/>
          <p:cNvGrpSpPr/>
          <p:nvPr/>
        </p:nvGrpSpPr>
        <p:grpSpPr>
          <a:xfrm>
            <a:off x="611188" y="4041775"/>
            <a:ext cx="306387" cy="279400"/>
            <a:chOff x="2746562" y="3298885"/>
            <a:chExt cx="331415" cy="416103"/>
          </a:xfrm>
        </p:grpSpPr>
        <p:sp>
          <p:nvSpPr>
            <p:cNvPr id="9" name="任意多边形 8"/>
            <p:cNvSpPr/>
            <p:nvPr>
              <p:custDataLst>
                <p:tags r:id="rId5"/>
              </p:custDataLst>
            </p:nvPr>
          </p:nvSpPr>
          <p:spPr>
            <a:xfrm rot="19743805">
              <a:off x="2746562" y="3298885"/>
              <a:ext cx="128788" cy="416103"/>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sym typeface="Arial" panose="020B0604020202020204" pitchFamily="34" charset="0"/>
              </a:endParaRPr>
            </a:p>
          </p:txBody>
        </p:sp>
        <p:sp>
          <p:nvSpPr>
            <p:cNvPr id="10" name="任意多边形 9"/>
            <p:cNvSpPr/>
            <p:nvPr>
              <p:custDataLst>
                <p:tags r:id="rId6"/>
              </p:custDataLst>
            </p:nvPr>
          </p:nvSpPr>
          <p:spPr>
            <a:xfrm rot="19743805">
              <a:off x="2949189" y="3298885"/>
              <a:ext cx="128788" cy="416103"/>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sym typeface="Arial" panose="020B0604020202020204" pitchFamily="34" charset="0"/>
              </a:endParaRPr>
            </a:p>
          </p:txBody>
        </p:sp>
      </p:grpSp>
      <p:pic>
        <p:nvPicPr>
          <p:cNvPr id="5132" name="图片 1" descr="问号"/>
          <p:cNvPicPr>
            <a:picLocks noChangeAspect="1"/>
          </p:cNvPicPr>
          <p:nvPr/>
        </p:nvPicPr>
        <p:blipFill>
          <a:blip r:embed="rId7">
            <a:clrChange>
              <a:clrFrom>
                <a:srgbClr val="FFFFFF"/>
              </a:clrFrom>
              <a:clrTo>
                <a:srgbClr val="FFFFFF">
                  <a:alpha val="0"/>
                </a:srgbClr>
              </a:clrTo>
            </a:clrChange>
          </a:blip>
          <a:stretch>
            <a:fillRect/>
          </a:stretch>
        </p:blipFill>
        <p:spPr>
          <a:xfrm>
            <a:off x="7008813" y="4181475"/>
            <a:ext cx="1927225" cy="2571750"/>
          </a:xfrm>
          <a:prstGeom prst="rect">
            <a:avLst/>
          </a:prstGeom>
          <a:noFill/>
          <a:ln w="9525">
            <a:noFill/>
          </a:ln>
        </p:spPr>
      </p:pic>
      <p:sp>
        <p:nvSpPr>
          <p:cNvPr id="5133" name="文本框 7"/>
          <p:cNvSpPr txBox="1"/>
          <p:nvPr/>
        </p:nvSpPr>
        <p:spPr>
          <a:xfrm>
            <a:off x="144463" y="714375"/>
            <a:ext cx="3405187" cy="523875"/>
          </a:xfrm>
          <a:prstGeom prst="rect">
            <a:avLst/>
          </a:prstGeom>
          <a:noFill/>
          <a:ln w="9525">
            <a:noFill/>
          </a:ln>
        </p:spPr>
        <p:txBody>
          <a:bodyPr anchor="t">
            <a:spAutoFit/>
          </a:bodyPr>
          <a:p>
            <a:pPr>
              <a:buFont typeface="Arial" panose="020B0604020202020204" pitchFamily="34" charset="0"/>
            </a:pPr>
            <a:r>
              <a:rPr lang="zh-CN" altLang="en-US" sz="28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现状描述：</a:t>
            </a:r>
            <a:endParaRPr lang="zh-CN" altLang="en-US" sz="28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0481" name="图片 1"/>
          <p:cNvPicPr>
            <a:picLocks noChangeAspect="1"/>
          </p:cNvPicPr>
          <p:nvPr/>
        </p:nvPicPr>
        <p:blipFill>
          <a:blip r:embed="rId1"/>
          <a:stretch>
            <a:fillRect/>
          </a:stretch>
        </p:blipFill>
        <p:spPr>
          <a:xfrm>
            <a:off x="350838" y="1825625"/>
            <a:ext cx="1684337" cy="2409825"/>
          </a:xfrm>
          <a:prstGeom prst="rect">
            <a:avLst/>
          </a:prstGeom>
          <a:noFill/>
          <a:ln w="9525">
            <a:noFill/>
          </a:ln>
        </p:spPr>
      </p:pic>
      <p:sp>
        <p:nvSpPr>
          <p:cNvPr id="20482" name="文本框 7"/>
          <p:cNvSpPr txBox="1"/>
          <p:nvPr/>
        </p:nvSpPr>
        <p:spPr>
          <a:xfrm>
            <a:off x="500380" y="803275"/>
            <a:ext cx="4893310" cy="521970"/>
          </a:xfrm>
          <a:prstGeom prst="rect">
            <a:avLst/>
          </a:prstGeom>
          <a:noFill/>
          <a:ln w="9525">
            <a:noFill/>
          </a:ln>
        </p:spPr>
        <p:txBody>
          <a:bodyPr wrap="square"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监察员权限：邮件归档报表</a:t>
            </a:r>
            <a:endParaRPr lang="zh-CN" altLang="en-US" sz="2800" b="1" dirty="0">
              <a:solidFill>
                <a:srgbClr val="404040"/>
              </a:solidFill>
              <a:latin typeface="宋体" panose="02010600030101010101" pitchFamily="2" charset="-122"/>
              <a:ea typeface="微软雅黑" panose="020B0503020204020204" pitchFamily="34" charset="-122"/>
              <a:sym typeface="宋体" panose="02010600030101010101" pitchFamily="2" charset="-122"/>
            </a:endParaRPr>
          </a:p>
        </p:txBody>
      </p:sp>
      <p:cxnSp>
        <p:nvCxnSpPr>
          <p:cNvPr id="5" name="直接连接符 4"/>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500063" y="2124075"/>
            <a:ext cx="1168400" cy="45720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18" name="肘形连接符 17"/>
          <p:cNvCxnSpPr>
            <a:endCxn id="20487" idx="1"/>
          </p:cNvCxnSpPr>
          <p:nvPr/>
        </p:nvCxnSpPr>
        <p:spPr>
          <a:xfrm>
            <a:off x="1620838" y="2241550"/>
            <a:ext cx="1263650" cy="144463"/>
          </a:xfrm>
          <a:prstGeom prst="bentConnector3">
            <a:avLst>
              <a:gd name="adj1" fmla="val 50000"/>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 name="肘形连接符 20"/>
          <p:cNvCxnSpPr>
            <a:endCxn id="20487" idx="1"/>
          </p:cNvCxnSpPr>
          <p:nvPr/>
        </p:nvCxnSpPr>
        <p:spPr>
          <a:xfrm rot="16200000" flipH="1">
            <a:off x="1373981" y="2743994"/>
            <a:ext cx="1785938" cy="1196975"/>
          </a:xfrm>
          <a:prstGeom prst="bentConnector3">
            <a:avLst>
              <a:gd name="adj1" fmla="val 100184"/>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pic>
        <p:nvPicPr>
          <p:cNvPr id="20487" name="图片 24"/>
          <p:cNvPicPr>
            <a:picLocks noChangeAspect="1"/>
          </p:cNvPicPr>
          <p:nvPr/>
        </p:nvPicPr>
        <p:blipFill>
          <a:blip r:embed="rId2"/>
          <a:stretch>
            <a:fillRect/>
          </a:stretch>
        </p:blipFill>
        <p:spPr>
          <a:xfrm>
            <a:off x="2884488" y="1628775"/>
            <a:ext cx="6094412" cy="1516063"/>
          </a:xfrm>
          <a:prstGeom prst="rect">
            <a:avLst/>
          </a:prstGeom>
          <a:noFill/>
          <a:ln w="9525">
            <a:noFill/>
          </a:ln>
        </p:spPr>
      </p:pic>
      <p:pic>
        <p:nvPicPr>
          <p:cNvPr id="20488" name="图片 3"/>
          <p:cNvPicPr>
            <a:picLocks noChangeAspect="1"/>
          </p:cNvPicPr>
          <p:nvPr/>
        </p:nvPicPr>
        <p:blipFill>
          <a:blip r:embed="rId3"/>
          <a:stretch>
            <a:fillRect/>
          </a:stretch>
        </p:blipFill>
        <p:spPr>
          <a:xfrm>
            <a:off x="500063" y="4594225"/>
            <a:ext cx="8047037" cy="2214563"/>
          </a:xfrm>
          <a:prstGeom prst="rect">
            <a:avLst/>
          </a:prstGeom>
          <a:noFill/>
          <a:ln w="9525">
            <a:noFill/>
          </a:ln>
        </p:spPr>
      </p:pic>
      <p:pic>
        <p:nvPicPr>
          <p:cNvPr id="20489" name="图片 10"/>
          <p:cNvPicPr>
            <a:picLocks noChangeAspect="1"/>
          </p:cNvPicPr>
          <p:nvPr/>
        </p:nvPicPr>
        <p:blipFill>
          <a:blip r:embed="rId4"/>
          <a:srcRect b="43414"/>
          <a:stretch>
            <a:fillRect/>
          </a:stretch>
        </p:blipFill>
        <p:spPr>
          <a:xfrm>
            <a:off x="2884488" y="3149600"/>
            <a:ext cx="6099175" cy="1395413"/>
          </a:xfrm>
          <a:prstGeom prst="rect">
            <a:avLst/>
          </a:prstGeom>
          <a:noFill/>
          <a:ln w="9525">
            <a:noFill/>
          </a:ln>
        </p:spPr>
      </p:pic>
      <p:cxnSp>
        <p:nvCxnSpPr>
          <p:cNvPr id="13" name="直接箭头连接符 12"/>
          <p:cNvCxnSpPr>
            <a:endCxn id="20487" idx="1"/>
          </p:cNvCxnSpPr>
          <p:nvPr/>
        </p:nvCxnSpPr>
        <p:spPr>
          <a:xfrm>
            <a:off x="1454150" y="2581275"/>
            <a:ext cx="0" cy="2012950"/>
          </a:xfrm>
          <a:prstGeom prst="straightConnector1">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2529" name="图片 2"/>
          <p:cNvPicPr>
            <a:picLocks noChangeAspect="1"/>
          </p:cNvPicPr>
          <p:nvPr/>
        </p:nvPicPr>
        <p:blipFill>
          <a:blip r:embed="rId1"/>
          <a:stretch>
            <a:fillRect/>
          </a:stretch>
        </p:blipFill>
        <p:spPr>
          <a:xfrm>
            <a:off x="323850" y="1560513"/>
            <a:ext cx="1714500" cy="2466975"/>
          </a:xfrm>
          <a:prstGeom prst="rect">
            <a:avLst/>
          </a:prstGeom>
          <a:noFill/>
          <a:ln w="9525">
            <a:noFill/>
          </a:ln>
        </p:spPr>
      </p:pic>
      <p:sp>
        <p:nvSpPr>
          <p:cNvPr id="22530" name="文本框 7"/>
          <p:cNvSpPr txBox="1"/>
          <p:nvPr/>
        </p:nvSpPr>
        <p:spPr>
          <a:xfrm>
            <a:off x="500380" y="803275"/>
            <a:ext cx="4518025" cy="521970"/>
          </a:xfrm>
          <a:prstGeom prst="rect">
            <a:avLst/>
          </a:prstGeom>
          <a:noFill/>
          <a:ln w="9525">
            <a:noFill/>
          </a:ln>
        </p:spPr>
        <p:txBody>
          <a:bodyPr wrap="square"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监察员权限：群组统计</a:t>
            </a:r>
            <a:endParaRPr lang="zh-CN" altLang="en-US" sz="2800" b="1" dirty="0">
              <a:solidFill>
                <a:srgbClr val="404040"/>
              </a:solidFill>
              <a:latin typeface="宋体" panose="02010600030101010101" pitchFamily="2" charset="-122"/>
              <a:ea typeface="微软雅黑" panose="020B0503020204020204" pitchFamily="34" charset="-122"/>
              <a:sym typeface="宋体" panose="02010600030101010101" pitchFamily="2" charset="-122"/>
            </a:endParaRPr>
          </a:p>
        </p:txBody>
      </p:sp>
      <p:cxnSp>
        <p:nvCxnSpPr>
          <p:cNvPr id="5" name="直接连接符 4"/>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500063" y="2187575"/>
            <a:ext cx="1168400" cy="45720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22533" name="图片 5"/>
          <p:cNvPicPr>
            <a:picLocks noChangeAspect="1"/>
          </p:cNvPicPr>
          <p:nvPr/>
        </p:nvPicPr>
        <p:blipFill>
          <a:blip r:embed="rId2"/>
          <a:stretch>
            <a:fillRect/>
          </a:stretch>
        </p:blipFill>
        <p:spPr>
          <a:xfrm>
            <a:off x="2038350" y="2644775"/>
            <a:ext cx="7013575" cy="3676650"/>
          </a:xfrm>
          <a:prstGeom prst="rect">
            <a:avLst/>
          </a:prstGeom>
          <a:noFill/>
          <a:ln w="9525">
            <a:noFill/>
          </a:ln>
        </p:spPr>
      </p:pic>
      <p:cxnSp>
        <p:nvCxnSpPr>
          <p:cNvPr id="8" name="肘形连接符 7"/>
          <p:cNvCxnSpPr>
            <a:endCxn id="22533" idx="1"/>
          </p:cNvCxnSpPr>
          <p:nvPr/>
        </p:nvCxnSpPr>
        <p:spPr>
          <a:xfrm rot="16200000" flipH="1">
            <a:off x="690563" y="3135313"/>
            <a:ext cx="1838325" cy="857250"/>
          </a:xfrm>
          <a:prstGeom prst="bentConnector2">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8439150" y="3106738"/>
            <a:ext cx="612775" cy="230188"/>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2536" name="文本框 16"/>
          <p:cNvSpPr txBox="1"/>
          <p:nvPr/>
        </p:nvSpPr>
        <p:spPr>
          <a:xfrm>
            <a:off x="7554913" y="3429000"/>
            <a:ext cx="1190625" cy="369888"/>
          </a:xfrm>
          <a:prstGeom prst="rect">
            <a:avLst/>
          </a:prstGeom>
          <a:noFill/>
          <a:ln w="9525">
            <a:noFill/>
          </a:ln>
        </p:spPr>
        <p:txBody>
          <a:bodyPr anchor="t">
            <a:spAutoFit/>
          </a:bodyPr>
          <a:p>
            <a:pPr eaLnBrk="0" hangingPunct="0">
              <a:buFont typeface="Arial" panose="020B0604020202020204" pitchFamily="34" charset="0"/>
            </a:pPr>
            <a:r>
              <a:rPr lang="zh-CN" altLang="en-US" dirty="0">
                <a:solidFill>
                  <a:srgbClr val="C55A11"/>
                </a:solidFill>
                <a:latin typeface="黑体" panose="02010609060101010101" pitchFamily="49" charset="-122"/>
                <a:ea typeface="黑体" panose="02010609060101010101" pitchFamily="49" charset="-122"/>
              </a:rPr>
              <a:t>支持打印</a:t>
            </a:r>
            <a:endParaRPr lang="zh-CN" altLang="en-US" dirty="0">
              <a:solidFill>
                <a:srgbClr val="C55A11"/>
              </a:solidFill>
              <a:latin typeface="黑体" panose="02010609060101010101" pitchFamily="49" charset="-122"/>
              <a:ea typeface="黑体" panose="02010609060101010101" pitchFamily="49" charset="-122"/>
            </a:endParaRPr>
          </a:p>
        </p:txBody>
      </p:sp>
      <p:sp>
        <p:nvSpPr>
          <p:cNvPr id="19" name="矩形 18"/>
          <p:cNvSpPr/>
          <p:nvPr/>
        </p:nvSpPr>
        <p:spPr>
          <a:xfrm>
            <a:off x="2106613" y="3079750"/>
            <a:ext cx="3535363" cy="230188"/>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2538" name="文本框 19"/>
          <p:cNvSpPr txBox="1"/>
          <p:nvPr/>
        </p:nvSpPr>
        <p:spPr>
          <a:xfrm>
            <a:off x="4048125" y="2736850"/>
            <a:ext cx="1941513" cy="369888"/>
          </a:xfrm>
          <a:prstGeom prst="rect">
            <a:avLst/>
          </a:prstGeom>
          <a:noFill/>
          <a:ln w="9525">
            <a:noFill/>
          </a:ln>
        </p:spPr>
        <p:txBody>
          <a:bodyPr anchor="t">
            <a:spAutoFit/>
          </a:bodyPr>
          <a:p>
            <a:pPr eaLnBrk="0" hangingPunct="0">
              <a:buFont typeface="Arial" panose="020B0604020202020204" pitchFamily="34" charset="0"/>
            </a:pPr>
            <a:r>
              <a:rPr lang="zh-CN" altLang="en-US" dirty="0">
                <a:solidFill>
                  <a:srgbClr val="C55A11"/>
                </a:solidFill>
                <a:latin typeface="黑体" panose="02010609060101010101" pitchFamily="49" charset="-122"/>
                <a:ea typeface="黑体" panose="02010609060101010101" pitchFamily="49" charset="-122"/>
              </a:rPr>
              <a:t>按时间搜索</a:t>
            </a:r>
            <a:endParaRPr lang="zh-CN" altLang="en-US" dirty="0">
              <a:solidFill>
                <a:srgbClr val="C55A11"/>
              </a:solidFill>
              <a:latin typeface="黑体" panose="02010609060101010101" pitchFamily="49" charset="-122"/>
              <a:ea typeface="黑体" panose="02010609060101010101" pitchFamily="49" charset="-122"/>
            </a:endParaRPr>
          </a:p>
        </p:txBody>
      </p:sp>
      <p:sp>
        <p:nvSpPr>
          <p:cNvPr id="9" name="矩形 8"/>
          <p:cNvSpPr/>
          <p:nvPr/>
        </p:nvSpPr>
        <p:spPr>
          <a:xfrm>
            <a:off x="2665413" y="1728788"/>
            <a:ext cx="6080125" cy="646113"/>
          </a:xfrm>
          <a:prstGeom prst="rect">
            <a:avLst/>
          </a:prstGeom>
        </p:spPr>
        <p:txBody>
          <a:bodyPr>
            <a:spAutoFit/>
          </a:bodyPr>
          <a:lstStyle/>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Ø"/>
              <a:defRPr/>
            </a:pPr>
            <a:r>
              <a:rPr kumimoji="0" lang="zh-CN" altLang="en-US" sz="1800" b="1" i="0" u="none" strike="noStrike" kern="1200" cap="none" spc="0" normalizeH="0" baseline="0" noProof="0" dirty="0">
                <a:ln>
                  <a:noFill/>
                </a:ln>
                <a:solidFill>
                  <a:schemeClr val="tx1"/>
                </a:solidFill>
                <a:effectLst/>
                <a:uLnTx/>
                <a:uFillTx/>
                <a:latin typeface="微软雅黑" panose="020B0503020204020204" pitchFamily="34" charset="-122"/>
                <a:ea typeface="黑体" panose="02010609060101010101" pitchFamily="49" charset="-122"/>
                <a:cs typeface="+mn-cs"/>
                <a:sym typeface="+mn-ea"/>
              </a:rPr>
              <a:t>群组统计</a:t>
            </a:r>
            <a:endParaRPr kumimoji="0" lang="en-US" altLang="zh-CN" sz="1800" b="1" i="0" u="none" strike="noStrike" kern="1200" cap="none" spc="0" normalizeH="0" baseline="0" noProof="0" dirty="0">
              <a:ln>
                <a:noFill/>
              </a:ln>
              <a:solidFill>
                <a:schemeClr val="tx1"/>
              </a:solidFill>
              <a:effectLst/>
              <a:uLnTx/>
              <a:uFillTx/>
              <a:latin typeface="微软雅黑" panose="020B0503020204020204" pitchFamily="34" charset="-122"/>
              <a:ea typeface="黑体" panose="02010609060101010101" pitchFamily="49" charset="-122"/>
              <a:cs typeface="+mn-cs"/>
              <a:sym typeface="+mn-ea"/>
            </a:endParaRPr>
          </a:p>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sym typeface="+mn-ea"/>
              </a:rPr>
              <a:t>实时统计每个部门或每个群组的邮件收发情况</a:t>
            </a:r>
            <a:endParaRPr kumimoji="0" lang="zh-CN" altLang="en-US" sz="18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24577" name="图片 3"/>
          <p:cNvPicPr>
            <a:picLocks noChangeAspect="1"/>
          </p:cNvPicPr>
          <p:nvPr/>
        </p:nvPicPr>
        <p:blipFill>
          <a:blip r:embed="rId1"/>
          <a:stretch>
            <a:fillRect/>
          </a:stretch>
        </p:blipFill>
        <p:spPr>
          <a:xfrm>
            <a:off x="271463" y="1560513"/>
            <a:ext cx="1752600" cy="2390775"/>
          </a:xfrm>
          <a:prstGeom prst="rect">
            <a:avLst/>
          </a:prstGeom>
          <a:noFill/>
          <a:ln w="9525">
            <a:noFill/>
          </a:ln>
        </p:spPr>
      </p:pic>
      <p:pic>
        <p:nvPicPr>
          <p:cNvPr id="24578" name="图片 1"/>
          <p:cNvPicPr>
            <a:picLocks noChangeAspect="1"/>
          </p:cNvPicPr>
          <p:nvPr/>
        </p:nvPicPr>
        <p:blipFill>
          <a:blip r:embed="rId2"/>
          <a:stretch>
            <a:fillRect/>
          </a:stretch>
        </p:blipFill>
        <p:spPr>
          <a:xfrm>
            <a:off x="2106613" y="3019425"/>
            <a:ext cx="6994525" cy="3024188"/>
          </a:xfrm>
          <a:prstGeom prst="rect">
            <a:avLst/>
          </a:prstGeom>
          <a:noFill/>
          <a:ln w="9525">
            <a:noFill/>
          </a:ln>
        </p:spPr>
      </p:pic>
      <p:sp>
        <p:nvSpPr>
          <p:cNvPr id="24579" name="文本框 7"/>
          <p:cNvSpPr txBox="1"/>
          <p:nvPr/>
        </p:nvSpPr>
        <p:spPr>
          <a:xfrm>
            <a:off x="500380" y="803275"/>
            <a:ext cx="5644515" cy="521970"/>
          </a:xfrm>
          <a:prstGeom prst="rect">
            <a:avLst/>
          </a:prstGeom>
          <a:noFill/>
          <a:ln w="9525">
            <a:noFill/>
          </a:ln>
        </p:spPr>
        <p:txBody>
          <a:bodyPr wrap="square"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监察员权限：</a:t>
            </a: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用户</a:t>
            </a: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统计</a:t>
            </a:r>
            <a:endParaRPr lang="zh-CN" altLang="en-US" sz="2800" b="1" dirty="0">
              <a:solidFill>
                <a:srgbClr val="404040"/>
              </a:solidFill>
              <a:latin typeface="宋体" panose="02010600030101010101" pitchFamily="2" charset="-122"/>
              <a:ea typeface="微软雅黑" panose="020B0503020204020204" pitchFamily="34" charset="-122"/>
              <a:sym typeface="宋体" panose="02010600030101010101" pitchFamily="2" charset="-122"/>
            </a:endParaRPr>
          </a:p>
        </p:txBody>
      </p:sp>
      <p:cxnSp>
        <p:nvCxnSpPr>
          <p:cNvPr id="5" name="直接连接符 4"/>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431800" y="2495550"/>
            <a:ext cx="1168400" cy="45720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cxnSp>
        <p:nvCxnSpPr>
          <p:cNvPr id="8" name="肘形连接符 7"/>
          <p:cNvCxnSpPr/>
          <p:nvPr/>
        </p:nvCxnSpPr>
        <p:spPr>
          <a:xfrm rot="16200000" flipH="1">
            <a:off x="796131" y="3240881"/>
            <a:ext cx="1530350" cy="954088"/>
          </a:xfrm>
          <a:prstGeom prst="bentConnector3">
            <a:avLst>
              <a:gd name="adj1" fmla="val 100167"/>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8659813" y="3070225"/>
            <a:ext cx="409575" cy="20320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4584" name="文本框 16"/>
          <p:cNvSpPr txBox="1"/>
          <p:nvPr/>
        </p:nvSpPr>
        <p:spPr>
          <a:xfrm>
            <a:off x="7878763" y="2709863"/>
            <a:ext cx="1190625" cy="369887"/>
          </a:xfrm>
          <a:prstGeom prst="rect">
            <a:avLst/>
          </a:prstGeom>
          <a:noFill/>
          <a:ln w="9525">
            <a:noFill/>
          </a:ln>
        </p:spPr>
        <p:txBody>
          <a:bodyPr anchor="t">
            <a:spAutoFit/>
          </a:bodyPr>
          <a:p>
            <a:pPr eaLnBrk="0" hangingPunct="0">
              <a:buFont typeface="Arial" panose="020B0604020202020204" pitchFamily="34" charset="0"/>
            </a:pPr>
            <a:r>
              <a:rPr lang="zh-CN" altLang="en-US" dirty="0">
                <a:solidFill>
                  <a:srgbClr val="C55A11"/>
                </a:solidFill>
                <a:latin typeface="黑体" panose="02010609060101010101" pitchFamily="49" charset="-122"/>
                <a:ea typeface="黑体" panose="02010609060101010101" pitchFamily="49" charset="-122"/>
              </a:rPr>
              <a:t>支持打印</a:t>
            </a:r>
            <a:endParaRPr lang="zh-CN" altLang="en-US" dirty="0">
              <a:solidFill>
                <a:srgbClr val="C55A11"/>
              </a:solidFill>
              <a:latin typeface="黑体" panose="02010609060101010101" pitchFamily="49" charset="-122"/>
              <a:ea typeface="黑体" panose="02010609060101010101" pitchFamily="49" charset="-122"/>
            </a:endParaRPr>
          </a:p>
        </p:txBody>
      </p:sp>
      <p:sp>
        <p:nvSpPr>
          <p:cNvPr id="19" name="矩形 18"/>
          <p:cNvSpPr/>
          <p:nvPr/>
        </p:nvSpPr>
        <p:spPr>
          <a:xfrm>
            <a:off x="2106613" y="3079750"/>
            <a:ext cx="3535363" cy="230188"/>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4586" name="文本框 19"/>
          <p:cNvSpPr txBox="1"/>
          <p:nvPr/>
        </p:nvSpPr>
        <p:spPr>
          <a:xfrm>
            <a:off x="4048125" y="2736850"/>
            <a:ext cx="1941513" cy="369888"/>
          </a:xfrm>
          <a:prstGeom prst="rect">
            <a:avLst/>
          </a:prstGeom>
          <a:noFill/>
          <a:ln w="9525">
            <a:noFill/>
          </a:ln>
        </p:spPr>
        <p:txBody>
          <a:bodyPr anchor="t">
            <a:spAutoFit/>
          </a:bodyPr>
          <a:p>
            <a:pPr eaLnBrk="0" hangingPunct="0">
              <a:buFont typeface="Arial" panose="020B0604020202020204" pitchFamily="34" charset="0"/>
            </a:pPr>
            <a:r>
              <a:rPr lang="zh-CN" altLang="en-US" dirty="0">
                <a:solidFill>
                  <a:srgbClr val="C55A11"/>
                </a:solidFill>
                <a:latin typeface="黑体" panose="02010609060101010101" pitchFamily="49" charset="-122"/>
                <a:ea typeface="黑体" panose="02010609060101010101" pitchFamily="49" charset="-122"/>
              </a:rPr>
              <a:t>支持时间搜索</a:t>
            </a:r>
            <a:endParaRPr lang="zh-CN" altLang="en-US" dirty="0">
              <a:solidFill>
                <a:srgbClr val="C55A11"/>
              </a:solidFill>
              <a:latin typeface="黑体" panose="02010609060101010101" pitchFamily="49" charset="-122"/>
              <a:ea typeface="黑体" panose="02010609060101010101" pitchFamily="49" charset="-122"/>
            </a:endParaRPr>
          </a:p>
        </p:txBody>
      </p:sp>
      <p:sp>
        <p:nvSpPr>
          <p:cNvPr id="9" name="矩形 8"/>
          <p:cNvSpPr/>
          <p:nvPr/>
        </p:nvSpPr>
        <p:spPr>
          <a:xfrm>
            <a:off x="2665413" y="1728788"/>
            <a:ext cx="6080125" cy="645160"/>
          </a:xfrm>
          <a:prstGeom prst="rect">
            <a:avLst/>
          </a:prstGeom>
        </p:spPr>
        <p:txBody>
          <a:bodyPr>
            <a:spAutoFit/>
          </a:bodyPr>
          <a:lstStyle/>
          <a:p>
            <a:pPr marL="171450" marR="0" lvl="0" indent="-171450" algn="l" defTabSz="914400" rtl="0" eaLnBrk="0" fontAlgn="base" latinLnBrk="0" hangingPunct="0">
              <a:lnSpc>
                <a:spcPct val="100000"/>
              </a:lnSpc>
              <a:spcBef>
                <a:spcPct val="0"/>
              </a:spcBef>
              <a:spcAft>
                <a:spcPct val="0"/>
              </a:spcAft>
              <a:buClrTx/>
              <a:buSzTx/>
              <a:buFont typeface="Wingdings" panose="05000000000000000000" pitchFamily="2" charset="2"/>
              <a:buChar char="Ø"/>
              <a:defRPr/>
            </a:pPr>
            <a:r>
              <a:rPr kumimoji="0" lang="zh-CN" altLang="en-US" sz="1800" b="1" i="0" u="none" strike="noStrike" kern="1200" cap="none" spc="0" normalizeH="0" baseline="0" noProof="0" dirty="0">
                <a:ln>
                  <a:noFill/>
                </a:ln>
                <a:solidFill>
                  <a:schemeClr val="tx1"/>
                </a:solidFill>
                <a:effectLst/>
                <a:uLnTx/>
                <a:uFillTx/>
                <a:latin typeface="微软雅黑" panose="020B0503020204020204" pitchFamily="34" charset="-122"/>
                <a:ea typeface="黑体" panose="02010609060101010101" pitchFamily="49" charset="-122"/>
                <a:cs typeface="+mn-cs"/>
                <a:sym typeface="+mn-ea"/>
              </a:rPr>
              <a:t>用户统计</a:t>
            </a:r>
            <a:endParaRPr kumimoji="0" lang="en-US" altLang="zh-CN" sz="1800" b="1" i="0" u="none" strike="noStrike" kern="1200" cap="none" spc="0" normalizeH="0" baseline="0" noProof="0" dirty="0">
              <a:ln>
                <a:noFill/>
              </a:ln>
              <a:solidFill>
                <a:schemeClr val="tx1"/>
              </a:solidFill>
              <a:effectLst/>
              <a:uLnTx/>
              <a:uFillTx/>
              <a:latin typeface="微软雅黑" panose="020B0503020204020204" pitchFamily="34" charset="-122"/>
              <a:ea typeface="黑体" panose="02010609060101010101" pitchFamily="49" charset="-122"/>
              <a:cs typeface="+mn-cs"/>
              <a:sym typeface="+mn-ea"/>
            </a:endParaRPr>
          </a:p>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sym typeface="+mn-ea"/>
              </a:rPr>
              <a:t>实时统计用户的邮件收发情况；</a:t>
            </a:r>
            <a:endParaRPr kumimoji="0" lang="zh-CN" altLang="en-US" sz="1800" b="0" i="0" u="none" strike="noStrike" kern="1200" cap="none" spc="0" normalizeH="0" baseline="0" noProof="0" dirty="0">
              <a:ln>
                <a:noFill/>
              </a:ln>
              <a:solidFill>
                <a:schemeClr val="tx1"/>
              </a:solidFill>
              <a:effectLst/>
              <a:uLnTx/>
              <a:uFillTx/>
              <a:latin typeface="Times New Roman" panose="02020603050405020304" pitchFamily="18" charset="0"/>
              <a:ea typeface="宋体" panose="02010600030101010101" pitchFamily="2" charset="-122"/>
              <a:cs typeface="+mn-cs"/>
              <a:sym typeface="+mn-ea"/>
            </a:endParaRPr>
          </a:p>
        </p:txBody>
      </p:sp>
      <p:sp>
        <p:nvSpPr>
          <p:cNvPr id="14" name="矩形 13"/>
          <p:cNvSpPr/>
          <p:nvPr/>
        </p:nvSpPr>
        <p:spPr>
          <a:xfrm>
            <a:off x="7673975" y="3311525"/>
            <a:ext cx="1396365" cy="244475"/>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4589" name="文本框 14"/>
          <p:cNvSpPr txBox="1"/>
          <p:nvPr/>
        </p:nvSpPr>
        <p:spPr>
          <a:xfrm>
            <a:off x="7469188" y="3605213"/>
            <a:ext cx="1600200" cy="368300"/>
          </a:xfrm>
          <a:prstGeom prst="rect">
            <a:avLst/>
          </a:prstGeom>
          <a:noFill/>
          <a:ln w="9525">
            <a:noFill/>
          </a:ln>
        </p:spPr>
        <p:txBody>
          <a:bodyPr anchor="t">
            <a:spAutoFit/>
          </a:bodyPr>
          <a:p>
            <a:pPr eaLnBrk="0" hangingPunct="0">
              <a:buFont typeface="Arial" panose="020B0604020202020204" pitchFamily="34" charset="0"/>
            </a:pPr>
            <a:r>
              <a:rPr lang="zh-CN" altLang="en-US" dirty="0">
                <a:solidFill>
                  <a:srgbClr val="C55A11"/>
                </a:solidFill>
                <a:latin typeface="黑体" panose="02010609060101010101" pitchFamily="49" charset="-122"/>
                <a:ea typeface="黑体" panose="02010609060101010101" pitchFamily="49" charset="-122"/>
              </a:rPr>
              <a:t>支持账号搜索</a:t>
            </a:r>
            <a:endParaRPr lang="zh-CN" altLang="en-US" dirty="0">
              <a:solidFill>
                <a:srgbClr val="C55A11"/>
              </a:solidFill>
              <a:latin typeface="黑体" panose="02010609060101010101" pitchFamily="49" charset="-122"/>
              <a:ea typeface="黑体" panose="02010609060101010101" pitchFamily="49"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文本框 7"/>
          <p:cNvSpPr txBox="1"/>
          <p:nvPr/>
        </p:nvSpPr>
        <p:spPr>
          <a:xfrm>
            <a:off x="500380" y="803275"/>
            <a:ext cx="4628515" cy="521970"/>
          </a:xfrm>
          <a:prstGeom prst="rect">
            <a:avLst/>
          </a:prstGeom>
          <a:noFill/>
          <a:ln w="9525">
            <a:noFill/>
          </a:ln>
        </p:spPr>
        <p:txBody>
          <a:bodyPr wrap="square"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监察员权限：</a:t>
            </a: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日志管理</a:t>
            </a:r>
            <a:endParaRPr lang="zh-CN" altLang="en-US" b="1" dirty="0">
              <a:solidFill>
                <a:srgbClr val="404040"/>
              </a:solidFill>
              <a:latin typeface="宋体" panose="02010600030101010101" pitchFamily="2" charset="-122"/>
              <a:ea typeface="微软雅黑" panose="020B0503020204020204" pitchFamily="34" charset="-122"/>
              <a:sym typeface="宋体" panose="02010600030101010101" pitchFamily="2" charset="-122"/>
            </a:endParaRPr>
          </a:p>
        </p:txBody>
      </p:sp>
      <p:cxnSp>
        <p:nvCxnSpPr>
          <p:cNvPr id="5" name="直接连接符 4"/>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36867" name="图片 3"/>
          <p:cNvPicPr>
            <a:picLocks noChangeAspect="1"/>
          </p:cNvPicPr>
          <p:nvPr/>
        </p:nvPicPr>
        <p:blipFill>
          <a:blip r:embed="rId1"/>
          <a:stretch>
            <a:fillRect/>
          </a:stretch>
        </p:blipFill>
        <p:spPr>
          <a:xfrm>
            <a:off x="225425" y="2754313"/>
            <a:ext cx="1838325" cy="1524000"/>
          </a:xfrm>
          <a:prstGeom prst="rect">
            <a:avLst/>
          </a:prstGeom>
          <a:noFill/>
          <a:ln w="9525">
            <a:noFill/>
          </a:ln>
        </p:spPr>
      </p:pic>
      <p:sp>
        <p:nvSpPr>
          <p:cNvPr id="30" name="矩形 29"/>
          <p:cNvSpPr/>
          <p:nvPr/>
        </p:nvSpPr>
        <p:spPr>
          <a:xfrm>
            <a:off x="500063" y="3165475"/>
            <a:ext cx="1130300" cy="271463"/>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1" name="矩形 30"/>
          <p:cNvSpPr/>
          <p:nvPr/>
        </p:nvSpPr>
        <p:spPr>
          <a:xfrm>
            <a:off x="500063" y="3538538"/>
            <a:ext cx="1130300" cy="271463"/>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2" name="矩形 31"/>
          <p:cNvSpPr/>
          <p:nvPr/>
        </p:nvSpPr>
        <p:spPr>
          <a:xfrm>
            <a:off x="486728" y="3918268"/>
            <a:ext cx="1130300" cy="271463"/>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36871" name="图片 6"/>
          <p:cNvPicPr>
            <a:picLocks noChangeAspect="1"/>
          </p:cNvPicPr>
          <p:nvPr/>
        </p:nvPicPr>
        <p:blipFill>
          <a:blip r:embed="rId2"/>
          <a:srcRect b="46088"/>
          <a:stretch>
            <a:fillRect/>
          </a:stretch>
        </p:blipFill>
        <p:spPr>
          <a:xfrm>
            <a:off x="2497455" y="2240915"/>
            <a:ext cx="6080760" cy="1195070"/>
          </a:xfrm>
          <a:prstGeom prst="rect">
            <a:avLst/>
          </a:prstGeom>
          <a:noFill/>
          <a:ln w="9525">
            <a:noFill/>
          </a:ln>
        </p:spPr>
      </p:pic>
      <p:pic>
        <p:nvPicPr>
          <p:cNvPr id="36872" name="图片 8"/>
          <p:cNvPicPr>
            <a:picLocks noChangeAspect="1"/>
          </p:cNvPicPr>
          <p:nvPr/>
        </p:nvPicPr>
        <p:blipFill>
          <a:blip r:embed="rId3"/>
          <a:srcRect b="46413"/>
          <a:stretch>
            <a:fillRect/>
          </a:stretch>
        </p:blipFill>
        <p:spPr>
          <a:xfrm>
            <a:off x="2497455" y="3658235"/>
            <a:ext cx="6080760" cy="1195070"/>
          </a:xfrm>
          <a:prstGeom prst="rect">
            <a:avLst/>
          </a:prstGeom>
          <a:noFill/>
          <a:ln w="9525">
            <a:noFill/>
          </a:ln>
        </p:spPr>
      </p:pic>
      <p:pic>
        <p:nvPicPr>
          <p:cNvPr id="36873" name="图片 10"/>
          <p:cNvPicPr>
            <a:picLocks noChangeAspect="1"/>
          </p:cNvPicPr>
          <p:nvPr/>
        </p:nvPicPr>
        <p:blipFill>
          <a:blip r:embed="rId4"/>
          <a:stretch>
            <a:fillRect/>
          </a:stretch>
        </p:blipFill>
        <p:spPr>
          <a:xfrm>
            <a:off x="419100" y="5106988"/>
            <a:ext cx="8305800" cy="1628775"/>
          </a:xfrm>
          <a:prstGeom prst="rect">
            <a:avLst/>
          </a:prstGeom>
          <a:noFill/>
          <a:ln w="9525">
            <a:noFill/>
          </a:ln>
        </p:spPr>
      </p:pic>
      <p:sp>
        <p:nvSpPr>
          <p:cNvPr id="33" name="矩形 32"/>
          <p:cNvSpPr/>
          <p:nvPr/>
        </p:nvSpPr>
        <p:spPr>
          <a:xfrm>
            <a:off x="2497455" y="2240915"/>
            <a:ext cx="6228080" cy="119380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8" name="矩形 37"/>
          <p:cNvSpPr/>
          <p:nvPr/>
        </p:nvSpPr>
        <p:spPr>
          <a:xfrm>
            <a:off x="2497455" y="3594735"/>
            <a:ext cx="6228080" cy="1353185"/>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40" name="矩形 39"/>
          <p:cNvSpPr/>
          <p:nvPr/>
        </p:nvSpPr>
        <p:spPr>
          <a:xfrm>
            <a:off x="419100" y="5129213"/>
            <a:ext cx="8305800" cy="1606550"/>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36877" name="矩形 41"/>
          <p:cNvSpPr/>
          <p:nvPr/>
        </p:nvSpPr>
        <p:spPr>
          <a:xfrm>
            <a:off x="173038" y="1522413"/>
            <a:ext cx="8924925" cy="585787"/>
          </a:xfrm>
          <a:prstGeom prst="rect">
            <a:avLst/>
          </a:prstGeom>
          <a:noFill/>
          <a:ln w="9525">
            <a:noFill/>
          </a:ln>
        </p:spPr>
        <p:txBody>
          <a:bodyPr anchor="t">
            <a:spAutoFit/>
          </a:bodyPr>
          <a:p>
            <a:pPr marL="285750" indent="-285750" eaLnBrk="0" hangingPunct="0">
              <a:buFont typeface="Wingdings" panose="05000000000000000000" pitchFamily="2" charset="2"/>
              <a:buChar char="Ø"/>
            </a:pPr>
            <a:r>
              <a:rPr lang="zh-CN" altLang="en-US" sz="1600" dirty="0">
                <a:latin typeface="Times New Roman" panose="02020603050405020304" pitchFamily="18" charset="0"/>
                <a:ea typeface="宋体" panose="02010600030101010101" pitchFamily="2" charset="-122"/>
              </a:rPr>
              <a:t>支持登录日志，操作日志，查询日志的功能。</a:t>
            </a:r>
            <a:endParaRPr lang="en-US" altLang="zh-CN" sz="1600" dirty="0">
              <a:latin typeface="Times New Roman" panose="02020603050405020304" pitchFamily="18" charset="0"/>
              <a:ea typeface="宋体" panose="02010600030101010101" pitchFamily="2" charset="-122"/>
            </a:endParaRPr>
          </a:p>
          <a:p>
            <a:pPr marL="285750" indent="-285750" eaLnBrk="0" hangingPunct="0">
              <a:buFont typeface="Wingdings" panose="05000000000000000000" pitchFamily="2" charset="2"/>
              <a:buChar char="Ø"/>
            </a:pPr>
            <a:r>
              <a:rPr lang="zh-CN" altLang="en-US" sz="1600" dirty="0">
                <a:latin typeface="Times New Roman" panose="02020603050405020304" pitchFamily="18" charset="0"/>
                <a:ea typeface="宋体" panose="02010600030101010101" pitchFamily="2" charset="-122"/>
              </a:rPr>
              <a:t>让操作的每一步都留有记录。</a:t>
            </a:r>
            <a:endParaRPr lang="en-US" altLang="zh-CN" sz="1600" dirty="0">
              <a:latin typeface="Times New Roman" panose="02020603050405020304" pitchFamily="18" charset="0"/>
              <a:ea typeface="宋体" panose="02010600030101010101" pitchFamily="2" charset="-122"/>
            </a:endParaRPr>
          </a:p>
        </p:txBody>
      </p:sp>
      <p:cxnSp>
        <p:nvCxnSpPr>
          <p:cNvPr id="17" name="肘形连接符 16"/>
          <p:cNvCxnSpPr/>
          <p:nvPr/>
        </p:nvCxnSpPr>
        <p:spPr>
          <a:xfrm flipV="1">
            <a:off x="1630680" y="2670175"/>
            <a:ext cx="832485" cy="685800"/>
          </a:xfrm>
          <a:prstGeom prst="bentConnector3">
            <a:avLst>
              <a:gd name="adj1" fmla="val 66742"/>
            </a:avLst>
          </a:prstGeom>
          <a:ln w="28575">
            <a:solidFill>
              <a:schemeClr val="accent2">
                <a:lumMod val="75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21" name="肘形连接符 20"/>
          <p:cNvCxnSpPr>
            <a:endCxn id="36872" idx="1"/>
          </p:cNvCxnSpPr>
          <p:nvPr/>
        </p:nvCxnSpPr>
        <p:spPr>
          <a:xfrm>
            <a:off x="1630363" y="3579178"/>
            <a:ext cx="866775" cy="676275"/>
          </a:xfrm>
          <a:prstGeom prst="bentConnector3">
            <a:avLst>
              <a:gd name="adj1" fmla="val 64505"/>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6" name="肘形连接符 25"/>
          <p:cNvCxnSpPr>
            <a:stCxn id="32" idx="2"/>
          </p:cNvCxnSpPr>
          <p:nvPr/>
        </p:nvCxnSpPr>
        <p:spPr>
          <a:xfrm rot="5400000" flipV="1">
            <a:off x="986790" y="4255135"/>
            <a:ext cx="887730" cy="757555"/>
          </a:xfrm>
          <a:prstGeom prst="bentConnector3">
            <a:avLst>
              <a:gd name="adj1" fmla="val 49964"/>
            </a:avLst>
          </a:prstGeom>
          <a:ln w="28575">
            <a:solidFill>
              <a:schemeClr val="accent2">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任意多边形 1"/>
          <p:cNvSpPr/>
          <p:nvPr>
            <p:custDataLst>
              <p:tags r:id="rId1"/>
            </p:custDataLst>
          </p:nvPr>
        </p:nvSpPr>
        <p:spPr>
          <a:xfrm>
            <a:off x="1538288" y="1933575"/>
            <a:ext cx="2614612" cy="1836738"/>
          </a:xfrm>
          <a:custGeom>
            <a:avLst/>
            <a:gdLst>
              <a:gd name="txL" fmla="*/ 0 w 2870827"/>
              <a:gd name="txT" fmla="*/ 0 h 2014538"/>
              <a:gd name="txR" fmla="*/ 2870827 w 2870827"/>
              <a:gd name="txB" fmla="*/ 2014538 h 2014538"/>
            </a:gdLst>
            <a:ahLst/>
            <a:cxnLst>
              <a:cxn ang="0">
                <a:pos x="0" y="0"/>
              </a:cxn>
              <a:cxn ang="0">
                <a:pos x="682030" y="0"/>
              </a:cxn>
              <a:cxn ang="0">
                <a:pos x="1027046" y="348782"/>
              </a:cxn>
              <a:cxn ang="0">
                <a:pos x="1027046" y="728573"/>
              </a:cxn>
              <a:cxn ang="0">
                <a:pos x="345017" y="728573"/>
              </a:cxn>
              <a:cxn ang="0">
                <a:pos x="0" y="379790"/>
              </a:cxn>
            </a:cxnLst>
            <a:rect l="txL" t="txT" r="txR" b="txB"/>
            <a:pathLst>
              <a:path w="2870827" h="2014538">
                <a:moveTo>
                  <a:pt x="0" y="0"/>
                </a:moveTo>
                <a:lnTo>
                  <a:pt x="1906427" y="0"/>
                </a:lnTo>
                <a:cubicBezTo>
                  <a:pt x="2439050" y="0"/>
                  <a:pt x="2870827" y="431777"/>
                  <a:pt x="2870827" y="964400"/>
                </a:cubicBezTo>
                <a:lnTo>
                  <a:pt x="2870827" y="2014538"/>
                </a:lnTo>
                <a:lnTo>
                  <a:pt x="964400" y="2014538"/>
                </a:lnTo>
                <a:cubicBezTo>
                  <a:pt x="431777" y="2014538"/>
                  <a:pt x="0" y="1582761"/>
                  <a:pt x="0" y="1050138"/>
                </a:cubicBezTo>
                <a:lnTo>
                  <a:pt x="0" y="0"/>
                </a:lnTo>
                <a:close/>
              </a:path>
            </a:pathLst>
          </a:custGeom>
          <a:solidFill>
            <a:srgbClr val="C00000"/>
          </a:solidFill>
          <a:ln w="9525">
            <a:noFill/>
          </a:ln>
        </p:spPr>
        <p:txBody>
          <a:bodyPr lIns="144000" rIns="144000" anchor="ctr"/>
          <a:p>
            <a:pPr algn="ctr">
              <a:lnSpc>
                <a:spcPct val="130000"/>
              </a:lnSpc>
              <a:buFont typeface="Arial" panose="020B0604020202020204" pitchFamily="34" charset="0"/>
            </a:pPr>
            <a:r>
              <a:rPr lang="zh-CN" altLang="en-US" sz="2800" b="1" dirty="0">
                <a:solidFill>
                  <a:schemeClr val="bg1"/>
                </a:solidFill>
                <a:latin typeface="微软雅黑" panose="020B0503020204020204" pitchFamily="34" charset="-122"/>
                <a:ea typeface="微软雅黑" panose="020B0503020204020204" pitchFamily="34" charset="-122"/>
              </a:rPr>
              <a:t>邮件归档系统</a:t>
            </a:r>
            <a:endParaRPr lang="en-US" altLang="zh-CN" sz="3200" b="1" dirty="0">
              <a:solidFill>
                <a:schemeClr val="bg1"/>
              </a:solidFill>
              <a:latin typeface="微软雅黑" panose="020B0503020204020204" pitchFamily="34" charset="-122"/>
              <a:ea typeface="微软雅黑" panose="020B0503020204020204" pitchFamily="34" charset="-122"/>
            </a:endParaRPr>
          </a:p>
        </p:txBody>
      </p:sp>
      <p:sp>
        <p:nvSpPr>
          <p:cNvPr id="38914" name="任意多边形 23"/>
          <p:cNvSpPr/>
          <p:nvPr>
            <p:custDataLst>
              <p:tags r:id="rId2"/>
            </p:custDataLst>
          </p:nvPr>
        </p:nvSpPr>
        <p:spPr>
          <a:xfrm>
            <a:off x="4976813" y="1933575"/>
            <a:ext cx="2616200" cy="1836738"/>
          </a:xfrm>
          <a:custGeom>
            <a:avLst/>
            <a:gdLst>
              <a:gd name="txL" fmla="*/ 0 w 2870827"/>
              <a:gd name="txT" fmla="*/ 0 h 2014538"/>
              <a:gd name="txR" fmla="*/ 2870827 w 2870827"/>
              <a:gd name="txB" fmla="*/ 2014538 h 2014538"/>
            </a:gdLst>
            <a:ahLst/>
            <a:cxnLst>
              <a:cxn ang="0">
                <a:pos x="0" y="0"/>
              </a:cxn>
              <a:cxn ang="0">
                <a:pos x="686182" y="0"/>
              </a:cxn>
              <a:cxn ang="0">
                <a:pos x="1033300" y="348782"/>
              </a:cxn>
              <a:cxn ang="0">
                <a:pos x="1033300" y="728573"/>
              </a:cxn>
              <a:cxn ang="0">
                <a:pos x="347118" y="728573"/>
              </a:cxn>
              <a:cxn ang="0">
                <a:pos x="0" y="379790"/>
              </a:cxn>
            </a:cxnLst>
            <a:rect l="txL" t="txT" r="txR" b="txB"/>
            <a:pathLst>
              <a:path w="2870827" h="2014538">
                <a:moveTo>
                  <a:pt x="0" y="0"/>
                </a:moveTo>
                <a:lnTo>
                  <a:pt x="1906427" y="0"/>
                </a:lnTo>
                <a:cubicBezTo>
                  <a:pt x="2439050" y="0"/>
                  <a:pt x="2870827" y="431777"/>
                  <a:pt x="2870827" y="964400"/>
                </a:cubicBezTo>
                <a:lnTo>
                  <a:pt x="2870827" y="2014538"/>
                </a:lnTo>
                <a:lnTo>
                  <a:pt x="964400" y="2014538"/>
                </a:lnTo>
                <a:cubicBezTo>
                  <a:pt x="431777" y="2014538"/>
                  <a:pt x="0" y="1582761"/>
                  <a:pt x="0" y="1050138"/>
                </a:cubicBezTo>
                <a:lnTo>
                  <a:pt x="0" y="0"/>
                </a:lnTo>
                <a:close/>
              </a:path>
            </a:pathLst>
          </a:custGeom>
          <a:solidFill>
            <a:srgbClr val="7030A0"/>
          </a:solidFill>
          <a:ln w="9525">
            <a:noFill/>
          </a:ln>
        </p:spPr>
        <p:txBody>
          <a:bodyPr lIns="144000" rIns="144000" anchor="ctr"/>
          <a:p>
            <a:pPr algn="ctr">
              <a:lnSpc>
                <a:spcPct val="130000"/>
              </a:lnSpc>
              <a:buFont typeface="Arial" panose="020B0604020202020204" pitchFamily="34" charset="0"/>
            </a:pPr>
            <a:r>
              <a:rPr lang="zh-CN" altLang="en-US" sz="3200" b="1" dirty="0">
                <a:solidFill>
                  <a:srgbClr val="FFFFFF"/>
                </a:solidFill>
                <a:latin typeface="微软雅黑" panose="020B0503020204020204" pitchFamily="34" charset="-122"/>
                <a:ea typeface="微软雅黑" panose="020B0503020204020204" pitchFamily="34" charset="-122"/>
                <a:sym typeface="黑体" panose="02010609060101010101" pitchFamily="49" charset="-122"/>
              </a:rPr>
              <a:t>安装简单</a:t>
            </a:r>
            <a:endParaRPr lang="zh-CN" altLang="en-US" sz="3200" dirty="0">
              <a:solidFill>
                <a:schemeClr val="bg1"/>
              </a:solidFill>
              <a:latin typeface="Arial" panose="020B0604020202020204" pitchFamily="34" charset="0"/>
              <a:ea typeface="宋体" panose="02010600030101010101" pitchFamily="2" charset="-122"/>
            </a:endParaRPr>
          </a:p>
        </p:txBody>
      </p:sp>
      <p:sp>
        <p:nvSpPr>
          <p:cNvPr id="38915" name="任意多边形 27"/>
          <p:cNvSpPr/>
          <p:nvPr>
            <p:custDataLst>
              <p:tags r:id="rId3"/>
            </p:custDataLst>
          </p:nvPr>
        </p:nvSpPr>
        <p:spPr>
          <a:xfrm>
            <a:off x="1538288" y="4144963"/>
            <a:ext cx="2614612" cy="1835150"/>
          </a:xfrm>
          <a:custGeom>
            <a:avLst/>
            <a:gdLst>
              <a:gd name="txL" fmla="*/ 0 w 2870827"/>
              <a:gd name="txT" fmla="*/ 0 h 2014538"/>
              <a:gd name="txR" fmla="*/ 2870827 w 2870827"/>
              <a:gd name="txB" fmla="*/ 2014538 h 2014538"/>
            </a:gdLst>
            <a:ahLst/>
            <a:cxnLst>
              <a:cxn ang="0">
                <a:pos x="0" y="0"/>
              </a:cxn>
              <a:cxn ang="0">
                <a:pos x="682030" y="0"/>
              </a:cxn>
              <a:cxn ang="0">
                <a:pos x="1027046" y="345779"/>
              </a:cxn>
              <a:cxn ang="0">
                <a:pos x="1027046" y="722299"/>
              </a:cxn>
              <a:cxn ang="0">
                <a:pos x="345017" y="722299"/>
              </a:cxn>
              <a:cxn ang="0">
                <a:pos x="0" y="376520"/>
              </a:cxn>
            </a:cxnLst>
            <a:rect l="txL" t="txT" r="txR" b="txB"/>
            <a:pathLst>
              <a:path w="2870827" h="2014538">
                <a:moveTo>
                  <a:pt x="0" y="0"/>
                </a:moveTo>
                <a:lnTo>
                  <a:pt x="1906427" y="0"/>
                </a:lnTo>
                <a:cubicBezTo>
                  <a:pt x="2439050" y="0"/>
                  <a:pt x="2870827" y="431777"/>
                  <a:pt x="2870827" y="964400"/>
                </a:cubicBezTo>
                <a:lnTo>
                  <a:pt x="2870827" y="2014538"/>
                </a:lnTo>
                <a:lnTo>
                  <a:pt x="964400" y="2014538"/>
                </a:lnTo>
                <a:cubicBezTo>
                  <a:pt x="431777" y="2014538"/>
                  <a:pt x="0" y="1582761"/>
                  <a:pt x="0" y="1050138"/>
                </a:cubicBezTo>
                <a:lnTo>
                  <a:pt x="0" y="0"/>
                </a:lnTo>
                <a:close/>
              </a:path>
            </a:pathLst>
          </a:custGeom>
          <a:solidFill>
            <a:srgbClr val="00B050"/>
          </a:solidFill>
          <a:ln w="9525">
            <a:noFill/>
          </a:ln>
        </p:spPr>
        <p:txBody>
          <a:bodyPr lIns="144000" rIns="144000" anchor="ctr"/>
          <a:p>
            <a:pPr algn="ctr">
              <a:lnSpc>
                <a:spcPct val="130000"/>
              </a:lnSpc>
              <a:buFont typeface="Arial" panose="020B0604020202020204" pitchFamily="34" charset="0"/>
            </a:pPr>
            <a:r>
              <a:rPr lang="zh-CN" altLang="en-US" sz="3200" b="1" dirty="0">
                <a:solidFill>
                  <a:schemeClr val="bg1"/>
                </a:solidFill>
                <a:latin typeface="微软雅黑" panose="020B0503020204020204" pitchFamily="34" charset="-122"/>
                <a:ea typeface="微软雅黑" panose="020B0503020204020204" pitchFamily="34" charset="-122"/>
              </a:rPr>
              <a:t>安全便捷</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38916" name="任意多边形 31"/>
          <p:cNvSpPr/>
          <p:nvPr>
            <p:custDataLst>
              <p:tags r:id="rId4"/>
            </p:custDataLst>
          </p:nvPr>
        </p:nvSpPr>
        <p:spPr>
          <a:xfrm>
            <a:off x="4976813" y="4144963"/>
            <a:ext cx="2616200" cy="1835150"/>
          </a:xfrm>
          <a:custGeom>
            <a:avLst/>
            <a:gdLst>
              <a:gd name="txL" fmla="*/ 0 w 2870827"/>
              <a:gd name="txT" fmla="*/ 0 h 2014538"/>
              <a:gd name="txR" fmla="*/ 2870827 w 2870827"/>
              <a:gd name="txB" fmla="*/ 2014538 h 2014538"/>
            </a:gdLst>
            <a:ahLst/>
            <a:cxnLst>
              <a:cxn ang="0">
                <a:pos x="0" y="0"/>
              </a:cxn>
              <a:cxn ang="0">
                <a:pos x="686182" y="0"/>
              </a:cxn>
              <a:cxn ang="0">
                <a:pos x="1033300" y="345779"/>
              </a:cxn>
              <a:cxn ang="0">
                <a:pos x="1033300" y="722299"/>
              </a:cxn>
              <a:cxn ang="0">
                <a:pos x="347118" y="722299"/>
              </a:cxn>
              <a:cxn ang="0">
                <a:pos x="0" y="376520"/>
              </a:cxn>
            </a:cxnLst>
            <a:rect l="txL" t="txT" r="txR" b="txB"/>
            <a:pathLst>
              <a:path w="2870827" h="2014538">
                <a:moveTo>
                  <a:pt x="0" y="0"/>
                </a:moveTo>
                <a:lnTo>
                  <a:pt x="1906427" y="0"/>
                </a:lnTo>
                <a:cubicBezTo>
                  <a:pt x="2439050" y="0"/>
                  <a:pt x="2870827" y="431777"/>
                  <a:pt x="2870827" y="964400"/>
                </a:cubicBezTo>
                <a:lnTo>
                  <a:pt x="2870827" y="2014538"/>
                </a:lnTo>
                <a:lnTo>
                  <a:pt x="964400" y="2014538"/>
                </a:lnTo>
                <a:cubicBezTo>
                  <a:pt x="431777" y="2014538"/>
                  <a:pt x="0" y="1582761"/>
                  <a:pt x="0" y="1050138"/>
                </a:cubicBezTo>
                <a:lnTo>
                  <a:pt x="0" y="0"/>
                </a:lnTo>
                <a:close/>
              </a:path>
            </a:pathLst>
          </a:custGeom>
          <a:solidFill>
            <a:srgbClr val="00B0F0"/>
          </a:solidFill>
          <a:ln w="9525">
            <a:noFill/>
          </a:ln>
        </p:spPr>
        <p:txBody>
          <a:bodyPr lIns="144000" rIns="144000" anchor="ctr"/>
          <a:p>
            <a:pPr algn="ctr">
              <a:lnSpc>
                <a:spcPct val="130000"/>
              </a:lnSpc>
              <a:buFont typeface="Arial" panose="020B0604020202020204" pitchFamily="34" charset="0"/>
            </a:pPr>
            <a:r>
              <a:rPr lang="zh-CN" altLang="en-US" sz="2800" b="1" dirty="0">
                <a:solidFill>
                  <a:schemeClr val="bg1"/>
                </a:solidFill>
                <a:latin typeface="微软雅黑" panose="020B0503020204020204" pitchFamily="34" charset="-122"/>
                <a:ea typeface="微软雅黑" panose="020B0503020204020204" pitchFamily="34" charset="-122"/>
              </a:rPr>
              <a:t>软硬件一体</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文本框 31"/>
          <p:cNvSpPr txBox="1"/>
          <p:nvPr/>
        </p:nvSpPr>
        <p:spPr>
          <a:xfrm>
            <a:off x="395288" y="981075"/>
            <a:ext cx="2620962" cy="612775"/>
          </a:xfrm>
          <a:prstGeom prst="rect">
            <a:avLst/>
          </a:prstGeom>
          <a:noFill/>
          <a:ln w="9525">
            <a:noFill/>
          </a:ln>
        </p:spPr>
        <p:txBody>
          <a:bodyPr wrap="none" anchor="t">
            <a:spAutoFit/>
          </a:bodyPr>
          <a:p>
            <a:pPr>
              <a:buFont typeface="Arial" panose="020B0604020202020204" pitchFamily="34" charset="0"/>
            </a:pPr>
            <a:r>
              <a:rPr lang="zh-CN" altLang="zh-CN" sz="32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实施维护服务</a:t>
            </a:r>
            <a:endParaRPr lang="zh-CN" altLang="zh-CN" sz="32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endParaRPr>
          </a:p>
        </p:txBody>
      </p:sp>
      <p:sp>
        <p:nvSpPr>
          <p:cNvPr id="20" name="椭圆 19"/>
          <p:cNvSpPr/>
          <p:nvPr>
            <p:custDataLst>
              <p:tags r:id="rId1"/>
            </p:custDataLst>
          </p:nvPr>
        </p:nvSpPr>
        <p:spPr>
          <a:xfrm>
            <a:off x="809625" y="2184400"/>
            <a:ext cx="523875" cy="525463"/>
          </a:xfrm>
          <a:prstGeom prst="ellipse">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base" latinLnBrk="0" hangingPunct="1">
              <a:lnSpc>
                <a:spcPct val="100000"/>
              </a:lnSpc>
              <a:spcBef>
                <a:spcPts val="0"/>
              </a:spcBef>
              <a:spcAft>
                <a:spcPts val="0"/>
              </a:spcAft>
              <a:buClrTx/>
              <a:buSzTx/>
              <a:buFont typeface="Arial" panose="020B0604020202020204" pitchFamily="34" charset="0"/>
              <a:buNone/>
              <a:defRPr/>
            </a:pPr>
            <a:r>
              <a:rPr kumimoji="0" lang="en-US" altLang="zh-CN" sz="24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cs typeface="+mn-cs"/>
                <a:sym typeface="+mn-ea"/>
              </a:rPr>
              <a:t>01</a:t>
            </a:r>
            <a:endParaRPr kumimoji="0" lang="en-US" altLang="zh-CN" sz="24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cs typeface="+mn-cs"/>
              <a:sym typeface="+mn-ea"/>
            </a:endParaRPr>
          </a:p>
        </p:txBody>
      </p:sp>
      <p:sp>
        <p:nvSpPr>
          <p:cNvPr id="21" name="椭圆 20"/>
          <p:cNvSpPr/>
          <p:nvPr>
            <p:custDataLst>
              <p:tags r:id="rId2"/>
            </p:custDataLst>
          </p:nvPr>
        </p:nvSpPr>
        <p:spPr>
          <a:xfrm>
            <a:off x="809625" y="2813050"/>
            <a:ext cx="523875" cy="527050"/>
          </a:xfrm>
          <a:prstGeom prst="ellipse">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base" latinLnBrk="0" hangingPunct="1">
              <a:lnSpc>
                <a:spcPct val="100000"/>
              </a:lnSpc>
              <a:spcBef>
                <a:spcPts val="0"/>
              </a:spcBef>
              <a:spcAft>
                <a:spcPts val="0"/>
              </a:spcAft>
              <a:buClrTx/>
              <a:buSzTx/>
              <a:buFont typeface="Arial" panose="020B0604020202020204" pitchFamily="34" charset="0"/>
              <a:buNone/>
              <a:defRPr/>
            </a:pPr>
            <a:r>
              <a:rPr kumimoji="0" lang="en-US" altLang="zh-CN" sz="24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cs typeface="+mn-cs"/>
                <a:sym typeface="+mn-ea"/>
              </a:rPr>
              <a:t>02</a:t>
            </a:r>
            <a:endParaRPr kumimoji="0" lang="en-US" altLang="zh-CN" sz="24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cs typeface="+mn-cs"/>
              <a:sym typeface="+mn-ea"/>
            </a:endParaRPr>
          </a:p>
        </p:txBody>
      </p:sp>
      <p:sp>
        <p:nvSpPr>
          <p:cNvPr id="39940" name="文本框 162"/>
          <p:cNvSpPr txBox="1"/>
          <p:nvPr/>
        </p:nvSpPr>
        <p:spPr>
          <a:xfrm>
            <a:off x="1609725" y="1993900"/>
            <a:ext cx="8139113" cy="731838"/>
          </a:xfrm>
          <a:prstGeom prst="rect">
            <a:avLst/>
          </a:prstGeom>
          <a:noFill/>
          <a:ln w="9525">
            <a:noFill/>
          </a:ln>
        </p:spPr>
        <p:txBody>
          <a:bodyPr anchor="t">
            <a:spAutoFit/>
          </a:bodyPr>
          <a:p>
            <a:pPr>
              <a:lnSpc>
                <a:spcPct val="150000"/>
              </a:lnSpc>
              <a:buFont typeface="Arial" panose="020B0604020202020204" pitchFamily="34" charset="0"/>
            </a:pPr>
            <a:r>
              <a:rPr lang="zh-CN" altLang="en-US" sz="28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售后</a:t>
            </a:r>
            <a:r>
              <a:rPr lang="en-US" altLang="zh-CN" sz="28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7×24</a:t>
            </a:r>
            <a:r>
              <a:rPr lang="zh-CN" altLang="en-US" sz="28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小时技术服务热线</a:t>
            </a:r>
            <a:r>
              <a:rPr lang="en-US" altLang="zh-CN" sz="28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400-630-5170</a:t>
            </a:r>
            <a:endParaRPr lang="en-US" altLang="zh-CN" sz="28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椭圆 21"/>
          <p:cNvSpPr/>
          <p:nvPr>
            <p:custDataLst>
              <p:tags r:id="rId3"/>
            </p:custDataLst>
          </p:nvPr>
        </p:nvSpPr>
        <p:spPr>
          <a:xfrm>
            <a:off x="809625" y="3441700"/>
            <a:ext cx="523875" cy="527050"/>
          </a:xfrm>
          <a:prstGeom prst="ellipse">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base" latinLnBrk="0" hangingPunct="1">
              <a:lnSpc>
                <a:spcPct val="100000"/>
              </a:lnSpc>
              <a:spcBef>
                <a:spcPts val="0"/>
              </a:spcBef>
              <a:spcAft>
                <a:spcPts val="0"/>
              </a:spcAft>
              <a:buClrTx/>
              <a:buSzTx/>
              <a:buFont typeface="Arial" panose="020B0604020202020204" pitchFamily="34" charset="0"/>
              <a:buNone/>
              <a:defRPr/>
            </a:pPr>
            <a:r>
              <a:rPr kumimoji="0" lang="en-US" altLang="zh-CN" sz="24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cs typeface="+mn-cs"/>
                <a:sym typeface="+mn-ea"/>
              </a:rPr>
              <a:t>03</a:t>
            </a:r>
            <a:endParaRPr kumimoji="0" lang="en-US" altLang="zh-CN" sz="24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cs typeface="+mn-cs"/>
              <a:sym typeface="+mn-ea"/>
            </a:endParaRPr>
          </a:p>
        </p:txBody>
      </p:sp>
      <p:sp>
        <p:nvSpPr>
          <p:cNvPr id="39942" name="文本框 162"/>
          <p:cNvSpPr txBox="1"/>
          <p:nvPr/>
        </p:nvSpPr>
        <p:spPr>
          <a:xfrm>
            <a:off x="1609725" y="2624138"/>
            <a:ext cx="6388100" cy="730250"/>
          </a:xfrm>
          <a:prstGeom prst="rect">
            <a:avLst/>
          </a:prstGeom>
          <a:noFill/>
          <a:ln w="9525">
            <a:noFill/>
          </a:ln>
        </p:spPr>
        <p:txBody>
          <a:bodyPr anchor="t">
            <a:spAutoFit/>
          </a:bodyPr>
          <a:p>
            <a:pPr>
              <a:lnSpc>
                <a:spcPct val="150000"/>
              </a:lnSpc>
              <a:buFont typeface="Arial" panose="020B0604020202020204" pitchFamily="34" charset="0"/>
            </a:pPr>
            <a:r>
              <a:rPr lang="zh-CN" altLang="en-US" sz="28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产品终身服务支持，服务响应及时</a:t>
            </a:r>
            <a:endParaRPr lang="zh-CN" altLang="en-US" sz="28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4" name="椭圆 23"/>
          <p:cNvSpPr/>
          <p:nvPr>
            <p:custDataLst>
              <p:tags r:id="rId4"/>
            </p:custDataLst>
          </p:nvPr>
        </p:nvSpPr>
        <p:spPr>
          <a:xfrm>
            <a:off x="809625" y="4071938"/>
            <a:ext cx="523875" cy="525463"/>
          </a:xfrm>
          <a:prstGeom prst="ellipse">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base" latinLnBrk="0" hangingPunct="1">
              <a:lnSpc>
                <a:spcPct val="100000"/>
              </a:lnSpc>
              <a:spcBef>
                <a:spcPts val="0"/>
              </a:spcBef>
              <a:spcAft>
                <a:spcPts val="0"/>
              </a:spcAft>
              <a:buClrTx/>
              <a:buSzTx/>
              <a:buFont typeface="Arial" panose="020B0604020202020204" pitchFamily="34" charset="0"/>
              <a:buNone/>
              <a:defRPr/>
            </a:pPr>
            <a:r>
              <a:rPr kumimoji="0" lang="en-US" altLang="zh-CN" sz="24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cs typeface="+mn-cs"/>
                <a:sym typeface="+mn-ea"/>
              </a:rPr>
              <a:t>04</a:t>
            </a:r>
            <a:endParaRPr kumimoji="0" lang="en-US" altLang="zh-CN" sz="24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cs typeface="+mn-cs"/>
              <a:sym typeface="+mn-ea"/>
            </a:endParaRPr>
          </a:p>
        </p:txBody>
      </p:sp>
      <p:sp>
        <p:nvSpPr>
          <p:cNvPr id="39944" name="文本框 162"/>
          <p:cNvSpPr txBox="1"/>
          <p:nvPr/>
        </p:nvSpPr>
        <p:spPr>
          <a:xfrm>
            <a:off x="1609725" y="3252788"/>
            <a:ext cx="5641975" cy="731837"/>
          </a:xfrm>
          <a:prstGeom prst="rect">
            <a:avLst/>
          </a:prstGeom>
          <a:noFill/>
          <a:ln w="9525">
            <a:noFill/>
          </a:ln>
        </p:spPr>
        <p:txBody>
          <a:bodyPr anchor="t">
            <a:spAutoFit/>
          </a:bodyPr>
          <a:p>
            <a:pPr>
              <a:lnSpc>
                <a:spcPct val="150000"/>
              </a:lnSpc>
              <a:buFont typeface="Arial" panose="020B0604020202020204" pitchFamily="34" charset="0"/>
            </a:pPr>
            <a:r>
              <a:rPr lang="zh-CN" altLang="en-US" sz="28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上门安装调试、免费技术培训</a:t>
            </a:r>
            <a:endParaRPr lang="zh-CN" altLang="en-US" sz="28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椭圆 25"/>
          <p:cNvSpPr/>
          <p:nvPr>
            <p:custDataLst>
              <p:tags r:id="rId5"/>
            </p:custDataLst>
          </p:nvPr>
        </p:nvSpPr>
        <p:spPr>
          <a:xfrm>
            <a:off x="809625" y="4718050"/>
            <a:ext cx="523875" cy="525463"/>
          </a:xfrm>
          <a:prstGeom prst="ellipse">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base" latinLnBrk="0" hangingPunct="1">
              <a:lnSpc>
                <a:spcPct val="100000"/>
              </a:lnSpc>
              <a:spcBef>
                <a:spcPts val="0"/>
              </a:spcBef>
              <a:spcAft>
                <a:spcPts val="0"/>
              </a:spcAft>
              <a:buClrTx/>
              <a:buSzTx/>
              <a:buFont typeface="Arial" panose="020B0604020202020204" pitchFamily="34" charset="0"/>
              <a:buNone/>
              <a:defRPr/>
            </a:pPr>
            <a:r>
              <a:rPr kumimoji="0" lang="en-US" altLang="zh-CN" sz="24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cs typeface="+mn-cs"/>
                <a:sym typeface="+mn-ea"/>
              </a:rPr>
              <a:t>05</a:t>
            </a:r>
            <a:endParaRPr kumimoji="0" lang="en-US" altLang="zh-CN" sz="24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cs typeface="+mn-cs"/>
              <a:sym typeface="+mn-ea"/>
            </a:endParaRPr>
          </a:p>
        </p:txBody>
      </p:sp>
      <p:sp>
        <p:nvSpPr>
          <p:cNvPr id="39946" name="文本框 162"/>
          <p:cNvSpPr txBox="1"/>
          <p:nvPr/>
        </p:nvSpPr>
        <p:spPr>
          <a:xfrm>
            <a:off x="1609725" y="3954463"/>
            <a:ext cx="5641975" cy="730250"/>
          </a:xfrm>
          <a:prstGeom prst="rect">
            <a:avLst/>
          </a:prstGeom>
          <a:noFill/>
          <a:ln w="9525">
            <a:noFill/>
          </a:ln>
        </p:spPr>
        <p:txBody>
          <a:bodyPr anchor="t">
            <a:spAutoFit/>
          </a:bodyPr>
          <a:p>
            <a:pPr>
              <a:lnSpc>
                <a:spcPct val="150000"/>
              </a:lnSpc>
              <a:buFont typeface="Arial" panose="020B0604020202020204" pitchFamily="34" charset="0"/>
            </a:pPr>
            <a:r>
              <a:rPr lang="zh-CN" altLang="en-US" sz="28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备用机保障机制让您彻底放心</a:t>
            </a:r>
            <a:endParaRPr lang="zh-CN" altLang="en-US" sz="28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39947" name="文本框 162"/>
          <p:cNvSpPr txBox="1"/>
          <p:nvPr/>
        </p:nvSpPr>
        <p:spPr>
          <a:xfrm>
            <a:off x="1609725" y="4583113"/>
            <a:ext cx="6923088" cy="731837"/>
          </a:xfrm>
          <a:prstGeom prst="rect">
            <a:avLst/>
          </a:prstGeom>
          <a:noFill/>
          <a:ln w="9525">
            <a:noFill/>
          </a:ln>
        </p:spPr>
        <p:txBody>
          <a:bodyPr anchor="t">
            <a:spAutoFit/>
          </a:bodyPr>
          <a:p>
            <a:pPr>
              <a:lnSpc>
                <a:spcPct val="150000"/>
              </a:lnSpc>
              <a:buFont typeface="Arial" panose="020B0604020202020204" pitchFamily="34" charset="0"/>
            </a:pPr>
            <a:r>
              <a:rPr lang="zh-CN" altLang="en-US" sz="28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实施预计时间：签订合同起</a:t>
            </a:r>
            <a:r>
              <a:rPr lang="en-US" altLang="zh-CN" sz="28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2</a:t>
            </a:r>
            <a:r>
              <a:rPr lang="zh-CN" altLang="en-US" sz="28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天内完成</a:t>
            </a:r>
            <a:endParaRPr lang="zh-CN" altLang="en-US" sz="28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pic>
        <p:nvPicPr>
          <p:cNvPr id="39948" name="图片 4" descr="您好，佑友！"/>
          <p:cNvPicPr>
            <a:picLocks noChangeAspect="1"/>
          </p:cNvPicPr>
          <p:nvPr/>
        </p:nvPicPr>
        <p:blipFill>
          <a:blip r:embed="rId6">
            <a:clrChange>
              <a:clrFrom>
                <a:srgbClr val="FFFFFF"/>
              </a:clrFrom>
              <a:clrTo>
                <a:srgbClr val="FFFFFF">
                  <a:alpha val="0"/>
                </a:srgbClr>
              </a:clrTo>
            </a:clrChange>
          </a:blip>
          <a:stretch>
            <a:fillRect/>
          </a:stretch>
        </p:blipFill>
        <p:spPr>
          <a:xfrm>
            <a:off x="6564313" y="5300663"/>
            <a:ext cx="2268537" cy="1554162"/>
          </a:xfrm>
          <a:prstGeom prst="rect">
            <a:avLst/>
          </a:prstGeom>
          <a:noFill/>
          <a:ln w="9525">
            <a:noFill/>
          </a:ln>
        </p:spPr>
      </p:pic>
      <p:sp>
        <p:nvSpPr>
          <p:cNvPr id="30" name="椭圆 29"/>
          <p:cNvSpPr/>
          <p:nvPr>
            <p:custDataLst>
              <p:tags r:id="rId7"/>
            </p:custDataLst>
          </p:nvPr>
        </p:nvSpPr>
        <p:spPr>
          <a:xfrm>
            <a:off x="793750" y="5346700"/>
            <a:ext cx="523875" cy="525463"/>
          </a:xfrm>
          <a:prstGeom prst="ellipse">
            <a:avLst/>
          </a:prstGeom>
          <a:solidFill>
            <a:srgbClr val="C00000"/>
          </a:solidFill>
          <a:ln w="12700" cmpd="sng">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marL="0" marR="0" lvl="0" indent="0" algn="ctr" defTabSz="914400" rtl="0" eaLnBrk="1" fontAlgn="base" latinLnBrk="0" hangingPunct="1">
              <a:lnSpc>
                <a:spcPct val="100000"/>
              </a:lnSpc>
              <a:spcBef>
                <a:spcPts val="0"/>
              </a:spcBef>
              <a:spcAft>
                <a:spcPts val="0"/>
              </a:spcAft>
              <a:buClrTx/>
              <a:buSzTx/>
              <a:buFont typeface="Arial" panose="020B0604020202020204" pitchFamily="34" charset="0"/>
              <a:buNone/>
              <a:defRPr/>
            </a:pPr>
            <a:r>
              <a:rPr kumimoji="0" lang="en-US" altLang="zh-CN" sz="24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cs typeface="+mn-cs"/>
                <a:sym typeface="+mn-ea"/>
              </a:rPr>
              <a:t>06</a:t>
            </a:r>
            <a:endParaRPr kumimoji="0" lang="en-US" altLang="zh-CN" sz="2400" b="0" i="0" u="none" strike="noStrike" kern="1200" cap="none" spc="0" normalizeH="0" baseline="0" noProof="1">
              <a:ln>
                <a:noFill/>
              </a:ln>
              <a:solidFill>
                <a:schemeClr val="bg1"/>
              </a:solidFill>
              <a:effectLst/>
              <a:uLnTx/>
              <a:uFillTx/>
              <a:latin typeface="微软雅黑" panose="020B0503020204020204" pitchFamily="34" charset="-122"/>
              <a:ea typeface="微软雅黑" panose="020B0503020204020204" pitchFamily="34" charset="-122"/>
              <a:cs typeface="+mn-cs"/>
              <a:sym typeface="+mn-ea"/>
            </a:endParaRPr>
          </a:p>
        </p:txBody>
      </p:sp>
      <p:sp>
        <p:nvSpPr>
          <p:cNvPr id="39950" name="文本框 162"/>
          <p:cNvSpPr txBox="1"/>
          <p:nvPr/>
        </p:nvSpPr>
        <p:spPr>
          <a:xfrm>
            <a:off x="1593850" y="5211763"/>
            <a:ext cx="5641975" cy="731837"/>
          </a:xfrm>
          <a:prstGeom prst="rect">
            <a:avLst/>
          </a:prstGeom>
          <a:noFill/>
          <a:ln w="9525">
            <a:noFill/>
          </a:ln>
        </p:spPr>
        <p:txBody>
          <a:bodyPr anchor="t">
            <a:spAutoFit/>
          </a:bodyPr>
          <a:p>
            <a:pPr>
              <a:lnSpc>
                <a:spcPct val="150000"/>
              </a:lnSpc>
              <a:buFont typeface="Arial" panose="020B0604020202020204" pitchFamily="34" charset="0"/>
            </a:pPr>
            <a:r>
              <a:rPr lang="zh-CN" altLang="en-US" sz="2800" dirty="0">
                <a:solidFill>
                  <a:srgbClr val="000000"/>
                </a:solidFill>
                <a:latin typeface="微软雅黑" panose="020B0503020204020204" pitchFamily="34" charset="-122"/>
                <a:ea typeface="微软雅黑" panose="020B0503020204020204" pitchFamily="34" charset="-122"/>
                <a:sym typeface="Arial" panose="020B0604020202020204" pitchFamily="34" charset="0"/>
              </a:rPr>
              <a:t>提供持续升级服务</a:t>
            </a:r>
            <a:endParaRPr lang="zh-CN" altLang="en-US" sz="2800" dirty="0">
              <a:solidFill>
                <a:srgbClr val="000000"/>
              </a:solidFill>
              <a:latin typeface="微软雅黑" panose="020B0503020204020204" pitchFamily="34" charset="-122"/>
              <a:ea typeface="微软雅黑" panose="020B0503020204020204" pitchFamily="34" charset="-122"/>
              <a:sym typeface="Arial" panose="020B060402020202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标题 3"/>
          <p:cNvSpPr>
            <a:spLocks noGrp="1"/>
          </p:cNvSpPr>
          <p:nvPr>
            <p:ph type="ctrTitle"/>
          </p:nvPr>
        </p:nvSpPr>
        <p:spPr>
          <a:xfrm>
            <a:off x="1087438" y="1220788"/>
            <a:ext cx="6864350" cy="1216025"/>
          </a:xfrm>
        </p:spPr>
        <p:txBody>
          <a:bodyPr vert="horz" wrap="square" lIns="91440" tIns="45720" rIns="91440" bIns="45720" anchor="b"/>
          <a:p>
            <a:pPr defTabSz="685800" eaLnBrk="1" hangingPunct="1">
              <a:buClrTx/>
              <a:buSzTx/>
              <a:buFontTx/>
            </a:pPr>
            <a:r>
              <a:rPr lang="en-US" altLang="zh-CN" kern="1200" dirty="0">
                <a:latin typeface="Arial" panose="020B0604020202020204" pitchFamily="34" charset="0"/>
                <a:ea typeface="+mj-ea"/>
                <a:cs typeface="+mj-cs"/>
              </a:rPr>
              <a:t>  </a:t>
            </a:r>
            <a:endParaRPr lang="en-US" altLang="zh-CN" kern="1200" dirty="0">
              <a:latin typeface="Arial" panose="020B0604020202020204" pitchFamily="34" charset="0"/>
              <a:ea typeface="+mj-ea"/>
              <a:cs typeface="+mj-cs"/>
            </a:endParaRPr>
          </a:p>
        </p:txBody>
      </p:sp>
      <p:sp>
        <p:nvSpPr>
          <p:cNvPr id="40962" name="Rectangle 3"/>
          <p:cNvSpPr>
            <a:spLocks noGrp="1"/>
          </p:cNvSpPr>
          <p:nvPr>
            <p:ph type="body"/>
          </p:nvPr>
        </p:nvSpPr>
        <p:spPr>
          <a:xfrm>
            <a:off x="536575" y="2305050"/>
            <a:ext cx="8064500" cy="971550"/>
          </a:xfrm>
        </p:spPr>
        <p:txBody>
          <a:bodyPr vert="horz" wrap="square" lIns="91440" tIns="45720" rIns="91440" bIns="45720" anchor="t"/>
          <a:p>
            <a:pPr algn="ctr" eaLnBrk="1" hangingPunct="1">
              <a:buNone/>
            </a:pPr>
            <a:r>
              <a:rPr lang="zh-CN" altLang="en-US" sz="4400" b="1" dirty="0">
                <a:solidFill>
                  <a:srgbClr val="C00000"/>
                </a:solidFill>
                <a:ea typeface="微软雅黑" panose="020B0503020204020204" pitchFamily="34" charset="-122"/>
              </a:rPr>
              <a:t>谢谢！</a:t>
            </a:r>
            <a:endParaRPr lang="zh-CN" altLang="en-US" sz="4400" b="1" dirty="0">
              <a:solidFill>
                <a:srgbClr val="C00000"/>
              </a:solidFill>
              <a:ea typeface="微软雅黑" panose="020B0503020204020204" pitchFamily="34" charset="-122"/>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5" name="文本框 7"/>
          <p:cNvSpPr txBox="1"/>
          <p:nvPr/>
        </p:nvSpPr>
        <p:spPr>
          <a:xfrm>
            <a:off x="500063" y="1289050"/>
            <a:ext cx="8115300" cy="522288"/>
          </a:xfrm>
          <a:prstGeom prst="rect">
            <a:avLst/>
          </a:prstGeom>
          <a:noFill/>
          <a:ln w="9525">
            <a:noFill/>
          </a:ln>
        </p:spPr>
        <p:txBody>
          <a:bodyPr anchor="t">
            <a:spAutoFit/>
          </a:bodyPr>
          <a:p>
            <a:pPr>
              <a:buFont typeface="Arial" panose="020B0604020202020204" pitchFamily="34" charset="0"/>
            </a:pPr>
            <a:r>
              <a:rPr lang="en-US" altLang="zh-CN" sz="2800" b="1" dirty="0">
                <a:latin typeface="微软雅黑" panose="020B0503020204020204" pitchFamily="34" charset="-122"/>
                <a:ea typeface="微软雅黑" panose="020B0503020204020204" pitchFamily="34" charset="-122"/>
                <a:sym typeface="Arial" panose="020B0604020202020204" pitchFamily="34" charset="0"/>
              </a:rPr>
              <a:t>2 </a:t>
            </a:r>
            <a:r>
              <a:rPr lang="zh-CN" altLang="en-US" sz="2800" b="1" dirty="0">
                <a:latin typeface="微软雅黑" panose="020B0503020204020204" pitchFamily="34" charset="-122"/>
                <a:ea typeface="微软雅黑" panose="020B0503020204020204" pitchFamily="34" charset="-122"/>
                <a:sym typeface="Arial" panose="020B0604020202020204" pitchFamily="34" charset="0"/>
              </a:rPr>
              <a:t>构建企业邮件归档系统，需要达到哪些要求？</a:t>
            </a:r>
            <a:endParaRPr lang="zh-CN" altLang="en-US" sz="2800" b="1" dirty="0">
              <a:latin typeface="微软雅黑" panose="020B0503020204020204" pitchFamily="34" charset="-122"/>
              <a:ea typeface="微软雅黑" panose="020B0503020204020204" pitchFamily="34" charset="-122"/>
              <a:sym typeface="Arial" panose="020B0604020202020204" pitchFamily="34" charset="0"/>
            </a:endParaRPr>
          </a:p>
        </p:txBody>
      </p:sp>
      <p:sp>
        <p:nvSpPr>
          <p:cNvPr id="17" name="文本框 16"/>
          <p:cNvSpPr txBox="1"/>
          <p:nvPr/>
        </p:nvSpPr>
        <p:spPr>
          <a:xfrm>
            <a:off x="922338" y="2105025"/>
            <a:ext cx="7831138" cy="3048000"/>
          </a:xfrm>
          <a:prstGeom prst="rect">
            <a:avLst/>
          </a:prstGeom>
          <a:noFill/>
        </p:spPr>
        <p:txBody>
          <a:bodyPr>
            <a:spAutoFit/>
          </a:bodyPr>
          <a:lstStyle/>
          <a:p>
            <a:pPr marR="0" defTabSz="914400">
              <a:spcBef>
                <a:spcPct val="50000"/>
              </a:spcBef>
              <a:buClrTx/>
              <a:buSzTx/>
              <a:buFont typeface="Wingdings" panose="05000000000000000000" pitchFamily="2" charset="2"/>
              <a:defRPr/>
            </a:pPr>
            <a:r>
              <a:rPr kumimoji="0" lang="zh-CN" altLang="en-US"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rPr>
              <a:t>采用传统监控下载的方式，数据量太大，查找慢，有没有更好的办法？</a:t>
            </a:r>
            <a:endParaRPr kumimoji="0" lang="en-US" altLang="zh-CN"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endParaRPr>
          </a:p>
          <a:p>
            <a:pPr marR="0" defTabSz="914400">
              <a:spcBef>
                <a:spcPct val="50000"/>
              </a:spcBef>
              <a:buClrTx/>
              <a:buSzTx/>
              <a:buFont typeface="Wingdings" panose="05000000000000000000" pitchFamily="2" charset="2"/>
              <a:defRPr/>
            </a:pPr>
            <a:r>
              <a:rPr kumimoji="0" lang="zh-CN" altLang="en-US"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rPr>
              <a:t>为了数据存储节省空间，邮件能否“去重”？</a:t>
            </a:r>
            <a:endParaRPr kumimoji="0" lang="en-US" altLang="zh-CN"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endParaRPr>
          </a:p>
          <a:p>
            <a:pPr marR="0" defTabSz="914400">
              <a:spcBef>
                <a:spcPct val="50000"/>
              </a:spcBef>
              <a:buClrTx/>
              <a:buSzTx/>
              <a:buFont typeface="Wingdings" panose="05000000000000000000" pitchFamily="2" charset="2"/>
              <a:defRPr/>
            </a:pPr>
            <a:r>
              <a:rPr kumimoji="0" lang="zh-CN" altLang="en-US"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rPr>
              <a:t>为了数据的原始性，达成可信性，不能删除归档的邮件？</a:t>
            </a:r>
            <a:endParaRPr kumimoji="0" lang="en-US" altLang="zh-CN"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endParaRPr>
          </a:p>
          <a:p>
            <a:pPr marR="0" defTabSz="914400">
              <a:spcBef>
                <a:spcPct val="50000"/>
              </a:spcBef>
              <a:buClrTx/>
              <a:buSzTx/>
              <a:buFont typeface="Wingdings" panose="05000000000000000000" pitchFamily="2" charset="2"/>
              <a:defRPr/>
            </a:pPr>
            <a:r>
              <a:rPr kumimoji="0" lang="zh-CN" altLang="en-US"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rPr>
              <a:t>能否依据收件人、发件人、时间、主题、关键</a:t>
            </a:r>
            <a:endParaRPr kumimoji="0" lang="en-US" altLang="zh-CN"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endParaRPr>
          </a:p>
          <a:p>
            <a:pPr marR="0" defTabSz="914400">
              <a:spcBef>
                <a:spcPct val="50000"/>
              </a:spcBef>
              <a:buClrTx/>
              <a:buSzTx/>
              <a:buFont typeface="Wingdings" panose="05000000000000000000" pitchFamily="2" charset="2"/>
              <a:defRPr/>
            </a:pPr>
            <a:r>
              <a:rPr kumimoji="0" lang="zh-CN" altLang="en-US"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rPr>
              <a:t>字等，实现任意组合查找，提高效率？</a:t>
            </a:r>
            <a:endParaRPr kumimoji="0" lang="en-US" altLang="zh-CN" sz="2400" kern="1200" cap="none" spc="0" normalizeH="0" baseline="0" noProof="1">
              <a:effectLst>
                <a:outerShdw blurRad="38100" dist="38100" dir="2700000">
                  <a:srgbClr val="FFFFFF"/>
                </a:outerShdw>
              </a:effectLst>
              <a:latin typeface="微软雅黑" panose="020B0503020204020204" pitchFamily="34" charset="-122"/>
              <a:ea typeface="微软雅黑" panose="020B0503020204020204" pitchFamily="34" charset="-122"/>
              <a:cs typeface="+mn-ea"/>
              <a:sym typeface="+mn-ea"/>
            </a:endParaRPr>
          </a:p>
        </p:txBody>
      </p:sp>
      <p:grpSp>
        <p:nvGrpSpPr>
          <p:cNvPr id="6147" name="组合 10"/>
          <p:cNvGrpSpPr/>
          <p:nvPr/>
        </p:nvGrpSpPr>
        <p:grpSpPr>
          <a:xfrm>
            <a:off x="582613" y="2168525"/>
            <a:ext cx="306387" cy="279400"/>
            <a:chOff x="2746562" y="3298885"/>
            <a:chExt cx="331415" cy="416103"/>
          </a:xfrm>
        </p:grpSpPr>
        <p:sp>
          <p:nvSpPr>
            <p:cNvPr id="3" name="任意多边形 2"/>
            <p:cNvSpPr/>
            <p:nvPr>
              <p:custDataLst>
                <p:tags r:id="rId1"/>
              </p:custDataLst>
            </p:nvPr>
          </p:nvSpPr>
          <p:spPr>
            <a:xfrm rot="19743805">
              <a:off x="2746562" y="3298885"/>
              <a:ext cx="128788" cy="416103"/>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sym typeface="Arial" panose="020B0604020202020204" pitchFamily="34" charset="0"/>
              </a:endParaRPr>
            </a:p>
          </p:txBody>
        </p:sp>
        <p:sp>
          <p:nvSpPr>
            <p:cNvPr id="4" name="任意多边形 3"/>
            <p:cNvSpPr/>
            <p:nvPr>
              <p:custDataLst>
                <p:tags r:id="rId2"/>
              </p:custDataLst>
            </p:nvPr>
          </p:nvSpPr>
          <p:spPr>
            <a:xfrm rot="19743805">
              <a:off x="2949189" y="3298885"/>
              <a:ext cx="128788" cy="416103"/>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sym typeface="Arial" panose="020B0604020202020204" pitchFamily="34" charset="0"/>
              </a:endParaRPr>
            </a:p>
          </p:txBody>
        </p:sp>
      </p:grpSp>
      <p:grpSp>
        <p:nvGrpSpPr>
          <p:cNvPr id="6150" name="组合 10"/>
          <p:cNvGrpSpPr/>
          <p:nvPr/>
        </p:nvGrpSpPr>
        <p:grpSpPr>
          <a:xfrm>
            <a:off x="584200" y="3105150"/>
            <a:ext cx="306388" cy="279400"/>
            <a:chOff x="2746562" y="3298885"/>
            <a:chExt cx="331415" cy="416103"/>
          </a:xfrm>
        </p:grpSpPr>
        <p:sp>
          <p:nvSpPr>
            <p:cNvPr id="6" name="任意多边形 5"/>
            <p:cNvSpPr/>
            <p:nvPr>
              <p:custDataLst>
                <p:tags r:id="rId3"/>
              </p:custDataLst>
            </p:nvPr>
          </p:nvSpPr>
          <p:spPr>
            <a:xfrm rot="19743805">
              <a:off x="2746562" y="3298885"/>
              <a:ext cx="128789" cy="416103"/>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sym typeface="Arial" panose="020B0604020202020204" pitchFamily="34" charset="0"/>
              </a:endParaRPr>
            </a:p>
          </p:txBody>
        </p:sp>
        <p:sp>
          <p:nvSpPr>
            <p:cNvPr id="7" name="任意多边形 6"/>
            <p:cNvSpPr/>
            <p:nvPr>
              <p:custDataLst>
                <p:tags r:id="rId4"/>
              </p:custDataLst>
            </p:nvPr>
          </p:nvSpPr>
          <p:spPr>
            <a:xfrm rot="19743805">
              <a:off x="2949188" y="3298885"/>
              <a:ext cx="128789" cy="416103"/>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sym typeface="Arial" panose="020B0604020202020204" pitchFamily="34" charset="0"/>
              </a:endParaRPr>
            </a:p>
          </p:txBody>
        </p:sp>
      </p:grpSp>
      <p:grpSp>
        <p:nvGrpSpPr>
          <p:cNvPr id="6153" name="组合 10"/>
          <p:cNvGrpSpPr/>
          <p:nvPr/>
        </p:nvGrpSpPr>
        <p:grpSpPr>
          <a:xfrm>
            <a:off x="611188" y="3673475"/>
            <a:ext cx="306387" cy="279400"/>
            <a:chOff x="2746562" y="3298885"/>
            <a:chExt cx="331415" cy="416103"/>
          </a:xfrm>
        </p:grpSpPr>
        <p:sp>
          <p:nvSpPr>
            <p:cNvPr id="9" name="任意多边形 8"/>
            <p:cNvSpPr/>
            <p:nvPr>
              <p:custDataLst>
                <p:tags r:id="rId5"/>
              </p:custDataLst>
            </p:nvPr>
          </p:nvSpPr>
          <p:spPr>
            <a:xfrm rot="19743805">
              <a:off x="2746562" y="3298885"/>
              <a:ext cx="128788" cy="416103"/>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sym typeface="Arial" panose="020B0604020202020204" pitchFamily="34" charset="0"/>
              </a:endParaRPr>
            </a:p>
          </p:txBody>
        </p:sp>
        <p:sp>
          <p:nvSpPr>
            <p:cNvPr id="10" name="任意多边形 9"/>
            <p:cNvSpPr/>
            <p:nvPr>
              <p:custDataLst>
                <p:tags r:id="rId6"/>
              </p:custDataLst>
            </p:nvPr>
          </p:nvSpPr>
          <p:spPr>
            <a:xfrm rot="19743805">
              <a:off x="2949189" y="3298885"/>
              <a:ext cx="128788" cy="416103"/>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sym typeface="Arial" panose="020B0604020202020204" pitchFamily="34" charset="0"/>
              </a:endParaRPr>
            </a:p>
          </p:txBody>
        </p:sp>
      </p:grpSp>
      <p:pic>
        <p:nvPicPr>
          <p:cNvPr id="6156" name="图片 1" descr="问号"/>
          <p:cNvPicPr>
            <a:picLocks noChangeAspect="1"/>
          </p:cNvPicPr>
          <p:nvPr/>
        </p:nvPicPr>
        <p:blipFill>
          <a:blip r:embed="rId7">
            <a:clrChange>
              <a:clrFrom>
                <a:srgbClr val="FFFFFF"/>
              </a:clrFrom>
              <a:clrTo>
                <a:srgbClr val="FFFFFF">
                  <a:alpha val="0"/>
                </a:srgbClr>
              </a:clrTo>
            </a:clrChange>
          </a:blip>
          <a:stretch>
            <a:fillRect/>
          </a:stretch>
        </p:blipFill>
        <p:spPr>
          <a:xfrm>
            <a:off x="7008813" y="4181475"/>
            <a:ext cx="1927225" cy="2571750"/>
          </a:xfrm>
          <a:prstGeom prst="rect">
            <a:avLst/>
          </a:prstGeom>
          <a:noFill/>
          <a:ln w="9525">
            <a:noFill/>
          </a:ln>
        </p:spPr>
      </p:pic>
      <p:sp>
        <p:nvSpPr>
          <p:cNvPr id="6157" name="文本框 7"/>
          <p:cNvSpPr txBox="1"/>
          <p:nvPr/>
        </p:nvSpPr>
        <p:spPr>
          <a:xfrm>
            <a:off x="144463" y="714375"/>
            <a:ext cx="3405187" cy="523875"/>
          </a:xfrm>
          <a:prstGeom prst="rect">
            <a:avLst/>
          </a:prstGeom>
          <a:noFill/>
          <a:ln w="9525">
            <a:noFill/>
          </a:ln>
        </p:spPr>
        <p:txBody>
          <a:bodyPr anchor="t">
            <a:spAutoFit/>
          </a:bodyPr>
          <a:p>
            <a:pPr>
              <a:buFont typeface="Arial" panose="020B0604020202020204" pitchFamily="34" charset="0"/>
            </a:pPr>
            <a:r>
              <a:rPr lang="zh-CN" altLang="en-US" sz="28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rPr>
              <a:t>现状描述：</a:t>
            </a:r>
            <a:endParaRPr lang="zh-CN" altLang="en-US" sz="2800" b="1" dirty="0">
              <a:solidFill>
                <a:srgbClr val="C00000"/>
              </a:solidFill>
              <a:latin typeface="微软雅黑" panose="020B0503020204020204" pitchFamily="34" charset="-122"/>
              <a:ea typeface="微软雅黑" panose="020B0503020204020204" pitchFamily="34" charset="-122"/>
              <a:sym typeface="宋体" panose="02010600030101010101" pitchFamily="2" charset="-122"/>
            </a:endParaRPr>
          </a:p>
        </p:txBody>
      </p:sp>
      <p:sp>
        <p:nvSpPr>
          <p:cNvPr id="2" name="矩形 1"/>
          <p:cNvSpPr/>
          <p:nvPr/>
        </p:nvSpPr>
        <p:spPr>
          <a:xfrm>
            <a:off x="552450" y="4905375"/>
            <a:ext cx="8321675" cy="1570038"/>
          </a:xfrm>
          <a:prstGeom prst="rect">
            <a:avLst/>
          </a:prstGeom>
        </p:spPr>
        <p:txBody>
          <a:bodyPr>
            <a:spAutoFit/>
          </a:bodyPr>
          <a:lstStyle/>
          <a:p>
            <a:pPr marL="0" marR="0" lvl="0" indent="0" algn="l" defTabSz="914400" rtl="0" eaLnBrk="1" fontAlgn="base" latinLnBrk="0" hangingPunct="1">
              <a:lnSpc>
                <a:spcPct val="100000"/>
              </a:lnSpc>
              <a:spcBef>
                <a:spcPct val="50000"/>
              </a:spcBef>
              <a:spcAft>
                <a:spcPct val="0"/>
              </a:spcAft>
              <a:buClrTx/>
              <a:buSzTx/>
              <a:buFont typeface="Wingdings" panose="05000000000000000000" pitchFamily="2" charset="2"/>
              <a:buNone/>
              <a:defRPr/>
            </a:pPr>
            <a:r>
              <a:rPr kumimoji="0" lang="en-US" altLang="zh-CN" sz="2400" b="0" i="0" u="none" strike="noStrike" kern="1200" cap="none" spc="0" normalizeH="0" baseline="0" noProof="1">
                <a:ln>
                  <a:noFill/>
                </a:ln>
                <a:solidFill>
                  <a:schemeClr val="tx1"/>
                </a:solidFill>
                <a:effectLst>
                  <a:outerShdw blurRad="38100" dist="38100" dir="2700000">
                    <a:srgbClr val="FFFFFF"/>
                  </a:outerShdw>
                </a:effectLst>
                <a:uLnTx/>
                <a:uFillTx/>
                <a:latin typeface="微软雅黑" panose="020B0503020204020204" pitchFamily="34" charset="-122"/>
                <a:ea typeface="微软雅黑" panose="020B0503020204020204" pitchFamily="34" charset="-122"/>
                <a:cs typeface="+mn-ea"/>
                <a:sym typeface="+mn-ea"/>
              </a:rPr>
              <a:t>……</a:t>
            </a:r>
            <a:endParaRPr kumimoji="0" lang="zh-CN" altLang="en-US" sz="2400" b="0" i="0" u="none" strike="noStrike" kern="1200" cap="none" spc="0" normalizeH="0" baseline="0" noProof="1">
              <a:ln>
                <a:noFill/>
              </a:ln>
              <a:solidFill>
                <a:schemeClr val="tx1"/>
              </a:solidFill>
              <a:effectLst>
                <a:outerShdw blurRad="38100" dist="38100" dir="2700000">
                  <a:srgbClr val="FFFFFF"/>
                </a:outerShdw>
              </a:effectLst>
              <a:uLnTx/>
              <a:uFillTx/>
              <a:latin typeface="微软雅黑" panose="020B0503020204020204" pitchFamily="34" charset="-122"/>
              <a:ea typeface="微软雅黑" panose="020B0503020204020204" pitchFamily="34" charset="-122"/>
              <a:cs typeface="+mn-cs"/>
              <a:sym typeface="+mn-ea"/>
            </a:endParaRPr>
          </a:p>
          <a:p>
            <a:pPr marL="0" marR="0" lvl="0" indent="0" algn="l" defTabSz="914400" rtl="0" eaLnBrk="1" fontAlgn="base" latinLnBrk="0" hangingPunct="1">
              <a:lnSpc>
                <a:spcPct val="100000"/>
              </a:lnSpc>
              <a:spcBef>
                <a:spcPct val="50000"/>
              </a:spcBef>
              <a:spcAft>
                <a:spcPct val="0"/>
              </a:spcAft>
              <a:buClrTx/>
              <a:buSzTx/>
              <a:buFont typeface="Wingdings" panose="05000000000000000000" pitchFamily="2" charset="2"/>
              <a:buNone/>
              <a:defRPr/>
            </a:pPr>
            <a:r>
              <a:rPr kumimoji="0" lang="zh-CN" altLang="en-US" sz="2400" b="1" i="0" u="none" strike="noStrike" kern="1200" cap="none" spc="0" normalizeH="0" baseline="0" noProof="1">
                <a:ln>
                  <a:noFill/>
                </a:ln>
                <a:solidFill>
                  <a:schemeClr val="tx1"/>
                </a:solidFill>
                <a:effectLst>
                  <a:outerShdw blurRad="38100" dist="38100" dir="2700000">
                    <a:srgbClr val="FFFFFF"/>
                  </a:outerShdw>
                </a:effectLst>
                <a:uLnTx/>
                <a:uFillTx/>
                <a:latin typeface="微软雅黑" panose="020B0503020204020204" pitchFamily="34" charset="-122"/>
                <a:ea typeface="微软雅黑" panose="020B0503020204020204" pitchFamily="34" charset="-122"/>
                <a:cs typeface="+mn-ea"/>
                <a:sym typeface="+mn-ea"/>
              </a:rPr>
              <a:t>佑友为您提供一个邮件归档解决方案，</a:t>
            </a:r>
            <a:endParaRPr kumimoji="0" lang="en-US" altLang="zh-CN" sz="2400" b="1" i="0" u="none" strike="noStrike" kern="1200" cap="none" spc="0" normalizeH="0" baseline="0" noProof="1">
              <a:ln>
                <a:noFill/>
              </a:ln>
              <a:solidFill>
                <a:schemeClr val="tx1"/>
              </a:solidFill>
              <a:effectLst>
                <a:outerShdw blurRad="38100" dist="38100" dir="2700000">
                  <a:srgbClr val="FFFFFF"/>
                </a:outerShdw>
              </a:effectLst>
              <a:uLnTx/>
              <a:uFillTx/>
              <a:latin typeface="微软雅黑" panose="020B0503020204020204" pitchFamily="34" charset="-122"/>
              <a:ea typeface="微软雅黑" panose="020B0503020204020204" pitchFamily="34" charset="-122"/>
              <a:cs typeface="+mn-ea"/>
              <a:sym typeface="+mn-ea"/>
            </a:endParaRPr>
          </a:p>
          <a:p>
            <a:pPr marL="0" marR="0" lvl="0" indent="0" algn="l" defTabSz="914400" rtl="0" eaLnBrk="1" fontAlgn="base" latinLnBrk="0" hangingPunct="1">
              <a:lnSpc>
                <a:spcPct val="100000"/>
              </a:lnSpc>
              <a:spcBef>
                <a:spcPct val="50000"/>
              </a:spcBef>
              <a:spcAft>
                <a:spcPct val="0"/>
              </a:spcAft>
              <a:buClrTx/>
              <a:buSzTx/>
              <a:buFont typeface="Wingdings" panose="05000000000000000000" pitchFamily="2" charset="2"/>
              <a:buNone/>
              <a:defRPr/>
            </a:pPr>
            <a:r>
              <a:rPr kumimoji="0" lang="zh-CN" altLang="en-US" sz="2400" b="1" i="0" u="none" strike="noStrike" kern="1200" cap="none" spc="0" normalizeH="0" baseline="0" noProof="1">
                <a:ln>
                  <a:noFill/>
                </a:ln>
                <a:solidFill>
                  <a:schemeClr val="tx1"/>
                </a:solidFill>
                <a:effectLst>
                  <a:outerShdw blurRad="38100" dist="38100" dir="2700000">
                    <a:srgbClr val="FFFFFF"/>
                  </a:outerShdw>
                </a:effectLst>
                <a:uLnTx/>
                <a:uFillTx/>
                <a:latin typeface="微软雅黑" panose="020B0503020204020204" pitchFamily="34" charset="-122"/>
                <a:ea typeface="微软雅黑" panose="020B0503020204020204" pitchFamily="34" charset="-122"/>
                <a:cs typeface="+mn-ea"/>
                <a:sym typeface="+mn-ea"/>
              </a:rPr>
              <a:t>完美的解决这些问题！</a:t>
            </a:r>
            <a:endParaRPr kumimoji="0" lang="en-US" altLang="zh-CN" sz="2400" b="1"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ea"/>
              <a:sym typeface="+mn-ea"/>
            </a:endParaRPr>
          </a:p>
        </p:txBody>
      </p:sp>
      <p:grpSp>
        <p:nvGrpSpPr>
          <p:cNvPr id="6159" name="组合 10"/>
          <p:cNvGrpSpPr/>
          <p:nvPr/>
        </p:nvGrpSpPr>
        <p:grpSpPr>
          <a:xfrm>
            <a:off x="611188" y="4154488"/>
            <a:ext cx="306387" cy="279400"/>
            <a:chOff x="2746562" y="3298885"/>
            <a:chExt cx="331415" cy="416103"/>
          </a:xfrm>
        </p:grpSpPr>
        <p:sp>
          <p:nvSpPr>
            <p:cNvPr id="18" name="任意多边形 8"/>
            <p:cNvSpPr/>
            <p:nvPr>
              <p:custDataLst>
                <p:tags r:id="rId8"/>
              </p:custDataLst>
            </p:nvPr>
          </p:nvSpPr>
          <p:spPr>
            <a:xfrm rot="19743805">
              <a:off x="2746562" y="3298885"/>
              <a:ext cx="128788" cy="416103"/>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sym typeface="Arial" panose="020B0604020202020204" pitchFamily="34" charset="0"/>
              </a:endParaRPr>
            </a:p>
          </p:txBody>
        </p:sp>
        <p:sp>
          <p:nvSpPr>
            <p:cNvPr id="19" name="任意多边形 9"/>
            <p:cNvSpPr/>
            <p:nvPr>
              <p:custDataLst>
                <p:tags r:id="rId9"/>
              </p:custDataLst>
            </p:nvPr>
          </p:nvSpPr>
          <p:spPr>
            <a:xfrm rot="19743805">
              <a:off x="2949189" y="3298885"/>
              <a:ext cx="128788" cy="416103"/>
            </a:xfrm>
            <a:custGeom>
              <a:avLst/>
              <a:gdLst>
                <a:gd name="connsiteX0" fmla="*/ 128434 w 128434"/>
                <a:gd name="connsiteY0" fmla="*/ 64576 h 416103"/>
                <a:gd name="connsiteX1" fmla="*/ 128434 w 128434"/>
                <a:gd name="connsiteY1" fmla="*/ 416103 h 416103"/>
                <a:gd name="connsiteX2" fmla="*/ 0 w 128434"/>
                <a:gd name="connsiteY2" fmla="*/ 339125 h 416103"/>
                <a:gd name="connsiteX3" fmla="*/ 0 w 128434"/>
                <a:gd name="connsiteY3" fmla="*/ 0 h 416103"/>
              </a:gdLst>
              <a:ahLst/>
              <a:cxnLst>
                <a:cxn ang="0">
                  <a:pos x="connsiteX0" y="connsiteY0"/>
                </a:cxn>
                <a:cxn ang="0">
                  <a:pos x="connsiteX1" y="connsiteY1"/>
                </a:cxn>
                <a:cxn ang="0">
                  <a:pos x="connsiteX2" y="connsiteY2"/>
                </a:cxn>
                <a:cxn ang="0">
                  <a:pos x="connsiteX3" y="connsiteY3"/>
                </a:cxn>
              </a:cxnLst>
              <a:rect l="l" t="t" r="r" b="b"/>
              <a:pathLst>
                <a:path w="128434" h="416103">
                  <a:moveTo>
                    <a:pt x="128434" y="64576"/>
                  </a:moveTo>
                  <a:lnTo>
                    <a:pt x="128434" y="416103"/>
                  </a:lnTo>
                  <a:lnTo>
                    <a:pt x="0" y="339125"/>
                  </a:lnTo>
                  <a:lnTo>
                    <a:pt x="0" y="0"/>
                  </a:lnTo>
                  <a:close/>
                </a:path>
              </a:pathLst>
            </a:cu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1">
                <a:ln>
                  <a:noFill/>
                </a:ln>
                <a:solidFill>
                  <a:schemeClr val="lt1"/>
                </a:solidFill>
                <a:effectLst/>
                <a:uLnTx/>
                <a:uFillTx/>
                <a:latin typeface="+mn-lt"/>
                <a:ea typeface="+mn-ea"/>
                <a:cs typeface="+mn-cs"/>
                <a:sym typeface="Arial" panose="020B0604020202020204" pitchFamily="34" charset="0"/>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8193" name="组合 26"/>
          <p:cNvPicPr>
            <a:picLocks noGrp="1" noChangeAspect="1"/>
          </p:cNvPicPr>
          <p:nvPr/>
        </p:nvPicPr>
        <p:blipFill>
          <a:blip r:embed="rId1"/>
          <a:stretch>
            <a:fillRect/>
          </a:stretch>
        </p:blipFill>
        <p:spPr>
          <a:xfrm>
            <a:off x="1352550" y="4229100"/>
            <a:ext cx="758825" cy="1754188"/>
          </a:xfrm>
          <a:prstGeom prst="rect">
            <a:avLst/>
          </a:prstGeom>
          <a:noFill/>
          <a:ln w="9525">
            <a:noFill/>
          </a:ln>
        </p:spPr>
      </p:pic>
      <p:pic>
        <p:nvPicPr>
          <p:cNvPr id="8194" name="组合 30"/>
          <p:cNvPicPr>
            <a:picLocks noGrp="1" noChangeAspect="1"/>
          </p:cNvPicPr>
          <p:nvPr/>
        </p:nvPicPr>
        <p:blipFill>
          <a:blip r:embed="rId2"/>
          <a:stretch>
            <a:fillRect/>
          </a:stretch>
        </p:blipFill>
        <p:spPr>
          <a:xfrm>
            <a:off x="7131050" y="3644900"/>
            <a:ext cx="758825" cy="2173288"/>
          </a:xfrm>
          <a:prstGeom prst="rect">
            <a:avLst/>
          </a:prstGeom>
          <a:noFill/>
          <a:ln w="9525">
            <a:noFill/>
          </a:ln>
        </p:spPr>
      </p:pic>
      <p:pic>
        <p:nvPicPr>
          <p:cNvPr id="8195" name="组合 36"/>
          <p:cNvPicPr>
            <a:picLocks noGrp="1" noChangeAspect="1"/>
          </p:cNvPicPr>
          <p:nvPr/>
        </p:nvPicPr>
        <p:blipFill>
          <a:blip r:embed="rId3"/>
          <a:stretch>
            <a:fillRect/>
          </a:stretch>
        </p:blipFill>
        <p:spPr>
          <a:xfrm>
            <a:off x="3975100" y="3436938"/>
            <a:ext cx="758825" cy="2678112"/>
          </a:xfrm>
          <a:prstGeom prst="rect">
            <a:avLst/>
          </a:prstGeom>
          <a:noFill/>
          <a:ln w="9525">
            <a:noFill/>
          </a:ln>
        </p:spPr>
      </p:pic>
      <p:sp>
        <p:nvSpPr>
          <p:cNvPr id="45" name="矩形 44"/>
          <p:cNvSpPr/>
          <p:nvPr/>
        </p:nvSpPr>
        <p:spPr>
          <a:xfrm>
            <a:off x="1265238" y="5837238"/>
            <a:ext cx="1219200" cy="400050"/>
          </a:xfrm>
          <a:prstGeom prst="rect">
            <a:avLst/>
          </a:prstGeom>
          <a:solidFill>
            <a:schemeClr val="accent3">
              <a:lumMod val="65000"/>
            </a:schemeClr>
          </a:solidFill>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方正姚体" panose="02010601030101010101" pitchFamily="2" charset="-122"/>
                <a:ea typeface="方正姚体" panose="02010601030101010101" pitchFamily="2" charset="-122"/>
                <a:cs typeface="+mn-cs"/>
                <a:sym typeface="+mn-ea"/>
              </a:rPr>
              <a:t>专注</a:t>
            </a:r>
            <a:r>
              <a:rPr kumimoji="0" lang="en-US" altLang="zh-CN" sz="2000" b="1" i="0" u="none" strike="noStrike" kern="1200" cap="none" spc="0" normalizeH="0" baseline="0" noProof="0" dirty="0">
                <a:ln>
                  <a:noFill/>
                </a:ln>
                <a:solidFill>
                  <a:schemeClr val="bg1"/>
                </a:solidFill>
                <a:effectLst/>
                <a:uLnTx/>
                <a:uFillTx/>
                <a:latin typeface="方正姚体" panose="02010601030101010101" pitchFamily="2" charset="-122"/>
                <a:ea typeface="方正姚体" panose="02010601030101010101" pitchFamily="2" charset="-122"/>
                <a:cs typeface="+mn-cs"/>
                <a:sym typeface="+mn-ea"/>
              </a:rPr>
              <a:t>19</a:t>
            </a:r>
            <a:r>
              <a:rPr kumimoji="0" lang="zh-CN" altLang="en-US" sz="2000" b="1" i="0" u="none" strike="noStrike" kern="1200" cap="none" spc="0" normalizeH="0" baseline="0" noProof="0" dirty="0">
                <a:ln>
                  <a:noFill/>
                </a:ln>
                <a:solidFill>
                  <a:schemeClr val="bg1"/>
                </a:solidFill>
                <a:effectLst/>
                <a:uLnTx/>
                <a:uFillTx/>
                <a:latin typeface="方正姚体" panose="02010601030101010101" pitchFamily="2" charset="-122"/>
                <a:ea typeface="方正姚体" panose="02010601030101010101" pitchFamily="2" charset="-122"/>
                <a:cs typeface="+mn-cs"/>
                <a:sym typeface="+mn-ea"/>
              </a:rPr>
              <a:t>年</a:t>
            </a:r>
            <a:endParaRPr kumimoji="0" lang="zh-CN" altLang="en-US" sz="2000" b="1" i="0" u="none" strike="noStrike" kern="1200" cap="none" spc="0" normalizeH="0" baseline="0" noProof="0" dirty="0">
              <a:ln>
                <a:noFill/>
              </a:ln>
              <a:solidFill>
                <a:schemeClr val="bg1"/>
              </a:solidFill>
              <a:effectLst/>
              <a:uLnTx/>
              <a:uFillTx/>
              <a:latin typeface="方正姚体" panose="02010601030101010101" pitchFamily="2" charset="-122"/>
              <a:ea typeface="方正姚体" panose="02010601030101010101" pitchFamily="2" charset="-122"/>
              <a:cs typeface="+mn-cs"/>
              <a:sym typeface="+mn-ea"/>
            </a:endParaRPr>
          </a:p>
        </p:txBody>
      </p:sp>
      <p:sp>
        <p:nvSpPr>
          <p:cNvPr id="47" name="矩形 46"/>
          <p:cNvSpPr/>
          <p:nvPr/>
        </p:nvSpPr>
        <p:spPr>
          <a:xfrm>
            <a:off x="3143250" y="5981700"/>
            <a:ext cx="2508250" cy="400050"/>
          </a:xfrm>
          <a:prstGeom prst="rect">
            <a:avLst/>
          </a:prstGeom>
          <a:solidFill>
            <a:schemeClr val="accent3">
              <a:lumMod val="65000"/>
            </a:schemeClr>
          </a:solidFill>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方正姚体" panose="02010601030101010101" pitchFamily="2" charset="-122"/>
                <a:ea typeface="方正姚体" panose="02010601030101010101" pitchFamily="2" charset="-122"/>
                <a:cs typeface="+mn-cs"/>
                <a:sym typeface="+mn-ea"/>
              </a:rPr>
              <a:t>企业网络一体化网关</a:t>
            </a:r>
            <a:endParaRPr kumimoji="0" lang="zh-CN" altLang="en-US" sz="2000" b="1" i="0" u="none" strike="noStrike" kern="1200" cap="none" spc="0" normalizeH="0" baseline="0" noProof="0" dirty="0">
              <a:ln>
                <a:noFill/>
              </a:ln>
              <a:solidFill>
                <a:schemeClr val="bg1"/>
              </a:solidFill>
              <a:effectLst/>
              <a:uLnTx/>
              <a:uFillTx/>
              <a:latin typeface="方正姚体" panose="02010601030101010101" pitchFamily="2" charset="-122"/>
              <a:ea typeface="方正姚体" panose="02010601030101010101" pitchFamily="2" charset="-122"/>
              <a:cs typeface="+mn-cs"/>
              <a:sym typeface="+mn-ea"/>
            </a:endParaRPr>
          </a:p>
        </p:txBody>
      </p:sp>
      <p:sp>
        <p:nvSpPr>
          <p:cNvPr id="48" name="矩形 47"/>
          <p:cNvSpPr/>
          <p:nvPr/>
        </p:nvSpPr>
        <p:spPr>
          <a:xfrm>
            <a:off x="6540500" y="5764213"/>
            <a:ext cx="1990725" cy="400050"/>
          </a:xfrm>
          <a:prstGeom prst="rect">
            <a:avLst/>
          </a:prstGeom>
          <a:solidFill>
            <a:schemeClr val="accent3">
              <a:lumMod val="65000"/>
            </a:schemeClr>
          </a:solidFill>
        </p:spPr>
        <p:txBody>
          <a:bodyPr wrap="none">
            <a:spAutoFit/>
          </a:body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zh-CN" altLang="en-US" sz="2000" b="1" i="0" u="none" strike="noStrike" kern="1200" cap="none" spc="0" normalizeH="0" baseline="0" noProof="0" dirty="0">
                <a:ln>
                  <a:noFill/>
                </a:ln>
                <a:solidFill>
                  <a:schemeClr val="bg1"/>
                </a:solidFill>
                <a:effectLst/>
                <a:uLnTx/>
                <a:uFillTx/>
                <a:latin typeface="方正姚体" panose="02010601030101010101" pitchFamily="2" charset="-122"/>
                <a:ea typeface="方正姚体" panose="02010601030101010101" pitchFamily="2" charset="-122"/>
                <a:cs typeface="+mn-cs"/>
                <a:sym typeface="+mn-ea"/>
              </a:rPr>
              <a:t>专业的研发团队</a:t>
            </a:r>
            <a:endParaRPr kumimoji="0" lang="zh-CN" altLang="en-US" sz="2000" b="1" i="0" u="none" strike="noStrike" kern="1200" cap="none" spc="0" normalizeH="0" baseline="0" noProof="0" dirty="0">
              <a:ln>
                <a:noFill/>
              </a:ln>
              <a:solidFill>
                <a:schemeClr val="bg1"/>
              </a:solidFill>
              <a:effectLst/>
              <a:uLnTx/>
              <a:uFillTx/>
              <a:latin typeface="方正姚体" panose="02010601030101010101" pitchFamily="2" charset="-122"/>
              <a:ea typeface="方正姚体" panose="02010601030101010101" pitchFamily="2" charset="-122"/>
              <a:cs typeface="+mn-cs"/>
              <a:sym typeface="+mn-ea"/>
            </a:endParaRPr>
          </a:p>
        </p:txBody>
      </p:sp>
      <p:sp>
        <p:nvSpPr>
          <p:cNvPr id="20" name="矩形 19"/>
          <p:cNvSpPr/>
          <p:nvPr/>
        </p:nvSpPr>
        <p:spPr>
          <a:xfrm>
            <a:off x="0" y="1209675"/>
            <a:ext cx="9144000" cy="3535363"/>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07D7A"/>
              </a:solidFill>
              <a:effectLst/>
              <a:uLnTx/>
              <a:uFillTx/>
              <a:latin typeface="+mn-lt"/>
              <a:ea typeface="+mn-ea"/>
              <a:cs typeface="+mn-cs"/>
            </a:endParaRPr>
          </a:p>
        </p:txBody>
      </p:sp>
      <p:cxnSp>
        <p:nvCxnSpPr>
          <p:cNvPr id="32" name="直接连接符 31"/>
          <p:cNvCxnSpPr/>
          <p:nvPr/>
        </p:nvCxnSpPr>
        <p:spPr>
          <a:xfrm>
            <a:off x="-13335" y="1049338"/>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434975" y="1209675"/>
            <a:ext cx="2049463" cy="5619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36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mn-ea"/>
              </a:rPr>
              <a:t>品牌介绍</a:t>
            </a:r>
            <a:endParaRPr kumimoji="0" lang="zh-CN" altLang="en-US" sz="3600" b="1"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mn-ea"/>
            </a:endParaRPr>
          </a:p>
        </p:txBody>
      </p:sp>
      <p:sp>
        <p:nvSpPr>
          <p:cNvPr id="4105" name="矩形 21"/>
          <p:cNvSpPr>
            <a:spLocks noChangeArrowheads="1"/>
          </p:cNvSpPr>
          <p:nvPr/>
        </p:nvSpPr>
        <p:spPr bwMode="auto">
          <a:xfrm>
            <a:off x="0" y="1771650"/>
            <a:ext cx="9144000" cy="2419985"/>
          </a:xfrm>
          <a:prstGeom prst="rect">
            <a:avLst/>
          </a:prstGeom>
          <a:solidFill>
            <a:schemeClr val="bg1"/>
          </a:solidFill>
          <a:ln>
            <a:noFill/>
          </a:ln>
        </p:spPr>
        <p:txBody>
          <a:bodyPr wrap="square">
            <a:spAutoFit/>
          </a:bodyPr>
          <a:lstStyle>
            <a:lvl1pPr marL="342900" indent="-342900">
              <a:spcBef>
                <a:spcPct val="20000"/>
              </a:spcBef>
              <a:buChar char="•"/>
              <a:defRPr sz="3200">
                <a:solidFill>
                  <a:schemeClr val="tx1"/>
                </a:solidFill>
                <a:latin typeface="Arial" panose="020B0604020202020204" pitchFamily="34" charset="0"/>
                <a:ea typeface="宋体" panose="02010600030101010101" pitchFamily="2" charset="-122"/>
              </a:defRPr>
            </a:lvl1pPr>
            <a:lvl2pPr indent="179705">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1" indent="179705" algn="l" defTabSz="914400" rtl="0" eaLnBrk="0" fontAlgn="base" latinLnBrk="0" hangingPunct="0">
              <a:lnSpc>
                <a:spcPct val="150000"/>
              </a:lnSpc>
              <a:spcBef>
                <a:spcPct val="0"/>
              </a:spcBef>
              <a:spcAft>
                <a:spcPct val="0"/>
              </a:spcAft>
              <a:buClrTx/>
              <a:buSzTx/>
              <a:buFontTx/>
              <a:buNone/>
              <a:defRPr/>
            </a:pPr>
            <a:r>
              <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sym typeface="+mn-ea"/>
              </a:rPr>
              <a:t>佑友是河</a:t>
            </a:r>
            <a:r>
              <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mn-ea"/>
              </a:rPr>
              <a:t>辰</a:t>
            </a:r>
            <a:r>
              <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sym typeface="+mn-ea"/>
              </a:rPr>
              <a:t>公司注册商标，河辰公司成立</a:t>
            </a:r>
            <a:r>
              <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mn-ea"/>
              </a:rPr>
              <a:t>于</a:t>
            </a:r>
            <a:r>
              <a:rPr kumimoji="0" lang="en-US" altLang="zh-CN"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mn-ea"/>
              </a:rPr>
              <a:t>1998</a:t>
            </a:r>
            <a:r>
              <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mn-ea"/>
              </a:rPr>
              <a:t>年，由原华为公司数据通信资深专家合伙创办，专注于信息系统一体化解决方案</a:t>
            </a:r>
            <a:r>
              <a:rPr kumimoji="0" lang="en-US" altLang="zh-CN"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mn-ea"/>
              </a:rPr>
              <a:t>10</a:t>
            </a:r>
            <a:r>
              <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mn-ea"/>
              </a:rPr>
              <a:t>余年；佑友 </a:t>
            </a:r>
            <a:r>
              <a:rPr kumimoji="0" lang="en-US" altLang="zh-CN" sz="1800" b="0" i="0" u="none" strike="noStrike" kern="1200" cap="none" spc="0" normalizeH="0" baseline="0" noProof="0" dirty="0" err="1">
                <a:ln>
                  <a:noFill/>
                </a:ln>
                <a:solidFill>
                  <a:schemeClr val="tx1"/>
                </a:solidFill>
                <a:effectLst/>
                <a:uLnTx/>
                <a:uFillTx/>
                <a:latin typeface="微软雅黑" panose="020B0503020204020204" pitchFamily="34" charset="-122"/>
                <a:ea typeface="微软雅黑" panose="020B0503020204020204" pitchFamily="34" charset="-122"/>
                <a:cs typeface="+mn-cs"/>
                <a:sym typeface="+mn-ea"/>
              </a:rPr>
              <a:t>Mailgard</a:t>
            </a:r>
            <a:r>
              <a:rPr kumimoji="0" lang="en-US" altLang="zh-CN"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mn-ea"/>
              </a:rPr>
              <a:t> </a:t>
            </a:r>
            <a:r>
              <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sym typeface="+mn-ea"/>
              </a:rPr>
              <a:t>，现</a:t>
            </a:r>
            <a:r>
              <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mn-ea"/>
              </a:rPr>
              <a:t>已有一系列安全邮件系统、防火墙、</a:t>
            </a:r>
            <a:r>
              <a:rPr kumimoji="0" lang="en-US" altLang="zh-CN"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mn-ea"/>
              </a:rPr>
              <a:t>VPN</a:t>
            </a:r>
            <a:r>
              <a:rPr kumimoji="0" lang="zh-CN" altLang="en-US" sz="18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sym typeface="+mn-ea"/>
              </a:rPr>
              <a:t>产品服务于国内数千家企业</a:t>
            </a:r>
            <a:r>
              <a:rPr kumimoji="0" lang="zh-CN" altLang="en-US"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sym typeface="+mn-ea"/>
              </a:rPr>
              <a:t>。</a:t>
            </a:r>
            <a:endParaRPr kumimoji="0" lang="en-US" altLang="zh-CN" sz="18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sym typeface="+mn-ea"/>
            </a:endParaRPr>
          </a:p>
          <a:p>
            <a:pPr marL="285750" marR="0" lvl="0" indent="-285750" algn="l" defTabSz="914400" rtl="0" eaLnBrk="0" fontAlgn="base" latinLnBrk="0" hangingPunct="0">
              <a:lnSpc>
                <a:spcPct val="100000"/>
              </a:lnSpc>
              <a:spcBef>
                <a:spcPct val="20000"/>
              </a:spcBef>
              <a:spcAft>
                <a:spcPct val="0"/>
              </a:spcAft>
              <a:buClrTx/>
              <a:buSzTx/>
              <a:buFont typeface="Wingdings" panose="05000000000000000000" pitchFamily="2" charset="2"/>
              <a:buChar char="u"/>
              <a:defRPr/>
            </a:pPr>
            <a:r>
              <a:rPr kumimoji="0" lang="zh-CN" altLang="en-US" sz="1600" b="1" i="0" u="none" strike="noStrike" kern="1200" cap="none" spc="0" normalizeH="0" baseline="0" noProof="0" dirty="0" smtClean="0">
                <a:ln>
                  <a:noFill/>
                </a:ln>
                <a:solidFill>
                  <a:schemeClr val="bg2">
                    <a:lumMod val="25000"/>
                  </a:schemeClr>
                </a:solidFill>
                <a:effectLst/>
                <a:uLnTx/>
                <a:uFillTx/>
                <a:latin typeface="Segoe"/>
                <a:ea typeface="宋体" panose="02010600030101010101" pitchFamily="2" charset="-122"/>
                <a:cs typeface="+mn-cs"/>
                <a:sym typeface="宋体" panose="02010600030101010101" pitchFamily="2" charset="-122"/>
              </a:rPr>
              <a:t>深圳市高新技术</a:t>
            </a:r>
            <a:r>
              <a:rPr kumimoji="0" lang="zh-CN" altLang="en-US" sz="1600" b="1" i="0" u="none" strike="noStrike" kern="1200" cap="none" spc="0" normalizeH="0" baseline="0" noProof="0" dirty="0">
                <a:ln>
                  <a:noFill/>
                </a:ln>
                <a:solidFill>
                  <a:schemeClr val="bg2">
                    <a:lumMod val="25000"/>
                  </a:schemeClr>
                </a:solidFill>
                <a:effectLst/>
                <a:uLnTx/>
                <a:uFillTx/>
                <a:latin typeface="Segoe"/>
                <a:ea typeface="宋体" panose="02010600030101010101" pitchFamily="2" charset="-122"/>
                <a:cs typeface="+mn-cs"/>
                <a:sym typeface="宋体" panose="02010600030101010101" pitchFamily="2" charset="-122"/>
              </a:rPr>
              <a:t>企业，主要客户</a:t>
            </a:r>
            <a:r>
              <a:rPr kumimoji="0" lang="zh-CN" altLang="en-US" sz="1600" b="1" i="0" u="none" strike="noStrike" kern="1200" cap="none" spc="0" normalizeH="0" baseline="0" noProof="0" dirty="0" smtClean="0">
                <a:ln>
                  <a:noFill/>
                </a:ln>
                <a:solidFill>
                  <a:schemeClr val="bg2">
                    <a:lumMod val="25000"/>
                  </a:schemeClr>
                </a:solidFill>
                <a:effectLst/>
                <a:uLnTx/>
                <a:uFillTx/>
                <a:latin typeface="Segoe"/>
                <a:ea typeface="宋体" panose="02010600030101010101" pitchFamily="2" charset="-122"/>
                <a:cs typeface="+mn-cs"/>
                <a:sym typeface="宋体" panose="02010600030101010101" pitchFamily="2" charset="-122"/>
              </a:rPr>
              <a:t>有南玻集团、康冠集团、汇洁集团、以纯集团、深纺</a:t>
            </a:r>
            <a:r>
              <a:rPr kumimoji="0" lang="zh-CN" altLang="en-US" sz="1600" b="1" i="0" u="none" strike="noStrike" kern="1200" cap="none" spc="0" normalizeH="0" baseline="0" noProof="0" dirty="0">
                <a:ln>
                  <a:noFill/>
                </a:ln>
                <a:solidFill>
                  <a:schemeClr val="bg2">
                    <a:lumMod val="25000"/>
                  </a:schemeClr>
                </a:solidFill>
                <a:effectLst/>
                <a:uLnTx/>
                <a:uFillTx/>
                <a:latin typeface="Segoe"/>
                <a:ea typeface="宋体" panose="02010600030101010101" pitchFamily="2" charset="-122"/>
                <a:cs typeface="+mn-cs"/>
                <a:sym typeface="宋体" panose="02010600030101010101" pitchFamily="2" charset="-122"/>
              </a:rPr>
              <a:t>集团、曼妮芬</a:t>
            </a:r>
            <a:r>
              <a:rPr kumimoji="0" lang="zh-CN" altLang="en-US" sz="1600" b="1" i="0" u="none" strike="noStrike" kern="1200" cap="none" spc="0" normalizeH="0" baseline="0" noProof="0" dirty="0" smtClean="0">
                <a:ln>
                  <a:noFill/>
                </a:ln>
                <a:solidFill>
                  <a:schemeClr val="bg2">
                    <a:lumMod val="25000"/>
                  </a:schemeClr>
                </a:solidFill>
                <a:effectLst/>
                <a:uLnTx/>
                <a:uFillTx/>
                <a:latin typeface="Segoe"/>
                <a:ea typeface="宋体" panose="02010600030101010101" pitchFamily="2" charset="-122"/>
                <a:cs typeface="+mn-cs"/>
                <a:sym typeface="宋体" panose="02010600030101010101" pitchFamily="2" charset="-122"/>
              </a:rPr>
              <a:t>集团、海王星</a:t>
            </a:r>
            <a:r>
              <a:rPr kumimoji="0" lang="zh-CN" altLang="en-US" sz="1600" b="1" i="0" u="none" strike="noStrike" kern="1200" cap="none" spc="0" normalizeH="0" baseline="0" noProof="0" dirty="0">
                <a:ln>
                  <a:noFill/>
                </a:ln>
                <a:solidFill>
                  <a:schemeClr val="bg2">
                    <a:lumMod val="25000"/>
                  </a:schemeClr>
                </a:solidFill>
                <a:effectLst/>
                <a:uLnTx/>
                <a:uFillTx/>
                <a:latin typeface="Segoe"/>
                <a:ea typeface="宋体" panose="02010600030101010101" pitchFamily="2" charset="-122"/>
                <a:cs typeface="+mn-cs"/>
                <a:sym typeface="宋体" panose="02010600030101010101" pitchFamily="2" charset="-122"/>
              </a:rPr>
              <a:t>辰等</a:t>
            </a:r>
            <a:r>
              <a:rPr kumimoji="0" lang="zh-CN" altLang="en-US" sz="1600" b="1" i="0" u="none" strike="noStrike" kern="1200" cap="none" spc="0" normalizeH="0" baseline="0" noProof="0" dirty="0" smtClean="0">
                <a:ln>
                  <a:noFill/>
                </a:ln>
                <a:solidFill>
                  <a:schemeClr val="bg2">
                    <a:lumMod val="25000"/>
                  </a:schemeClr>
                </a:solidFill>
                <a:effectLst/>
                <a:uLnTx/>
                <a:uFillTx/>
                <a:latin typeface="Segoe"/>
                <a:ea typeface="宋体" panose="02010600030101010101" pitchFamily="2" charset="-122"/>
                <a:cs typeface="+mn-cs"/>
                <a:sym typeface="宋体" panose="02010600030101010101" pitchFamily="2" charset="-122"/>
              </a:rPr>
              <a:t>国内知名</a:t>
            </a:r>
            <a:r>
              <a:rPr kumimoji="0" lang="zh-CN" altLang="en-US" sz="1600" b="1" i="0" u="none" strike="noStrike" kern="1200" cap="none" spc="0" normalizeH="0" baseline="0" noProof="0" dirty="0">
                <a:ln>
                  <a:noFill/>
                </a:ln>
                <a:solidFill>
                  <a:schemeClr val="bg2">
                    <a:lumMod val="25000"/>
                  </a:schemeClr>
                </a:solidFill>
                <a:effectLst/>
                <a:uLnTx/>
                <a:uFillTx/>
                <a:latin typeface="Segoe"/>
                <a:ea typeface="宋体" panose="02010600030101010101" pitchFamily="2" charset="-122"/>
                <a:cs typeface="+mn-cs"/>
                <a:sym typeface="宋体" panose="02010600030101010101" pitchFamily="2" charset="-122"/>
              </a:rPr>
              <a:t>企业。</a:t>
            </a:r>
            <a:endParaRPr kumimoji="0" lang="zh-CN" altLang="en-US" sz="1600" b="1" i="0" u="none" strike="noStrike" kern="1200" cap="none" spc="0" normalizeH="0" baseline="0" noProof="0" dirty="0">
              <a:ln>
                <a:noFill/>
              </a:ln>
              <a:solidFill>
                <a:schemeClr val="bg2">
                  <a:lumMod val="25000"/>
                </a:schemeClr>
              </a:solidFill>
              <a:effectLst/>
              <a:uLnTx/>
              <a:uFillTx/>
              <a:latin typeface="Segoe"/>
              <a:ea typeface="宋体" panose="02010600030101010101" pitchFamily="2" charset="-122"/>
              <a:cs typeface="+mn-cs"/>
              <a:sym typeface="宋体" panose="02010600030101010101" pitchFamily="2" charset="-122"/>
            </a:endParaRPr>
          </a:p>
          <a:p>
            <a:pPr marL="285750" marR="0" lvl="0" indent="-285750" algn="l" defTabSz="914400" rtl="0" eaLnBrk="0" fontAlgn="base" latinLnBrk="0" hangingPunct="0">
              <a:lnSpc>
                <a:spcPct val="100000"/>
              </a:lnSpc>
              <a:spcBef>
                <a:spcPct val="20000"/>
              </a:spcBef>
              <a:spcAft>
                <a:spcPct val="0"/>
              </a:spcAft>
              <a:buClrTx/>
              <a:buSzTx/>
              <a:buFont typeface="Wingdings" panose="05000000000000000000" pitchFamily="2" charset="2"/>
              <a:buChar char="u"/>
              <a:defRPr/>
            </a:pPr>
            <a:r>
              <a:rPr kumimoji="0" lang="zh-CN" altLang="en-US" sz="1600" b="1" i="0" u="none" strike="noStrike" kern="1200" cap="none" spc="0" normalizeH="0" baseline="0" noProof="0" dirty="0">
                <a:ln>
                  <a:noFill/>
                </a:ln>
                <a:solidFill>
                  <a:schemeClr val="bg2">
                    <a:lumMod val="25000"/>
                  </a:schemeClr>
                </a:solidFill>
                <a:effectLst/>
                <a:uLnTx/>
                <a:uFillTx/>
                <a:latin typeface="Segoe"/>
                <a:ea typeface="宋体" panose="02010600030101010101" pitchFamily="2" charset="-122"/>
                <a:cs typeface="+mn-cs"/>
                <a:sym typeface="宋体" panose="02010600030101010101" pitchFamily="2" charset="-122"/>
              </a:rPr>
              <a:t>产品销售覆盖了国内18个省，总部设立于深圳，在四川、贵州、江苏、浙江、上海等地设立服务网点</a:t>
            </a:r>
            <a:r>
              <a:rPr kumimoji="0" lang="zh-CN" altLang="en-US" sz="1600" b="1" i="0" u="none" strike="noStrike" kern="1200" cap="none" spc="0" normalizeH="0" baseline="0" noProof="0" dirty="0" smtClean="0">
                <a:ln>
                  <a:noFill/>
                </a:ln>
                <a:solidFill>
                  <a:schemeClr val="bg2">
                    <a:lumMod val="25000"/>
                  </a:schemeClr>
                </a:solidFill>
                <a:effectLst/>
                <a:uLnTx/>
                <a:uFillTx/>
                <a:latin typeface="Segoe"/>
                <a:ea typeface="宋体" panose="02010600030101010101" pitchFamily="2" charset="-122"/>
                <a:cs typeface="+mn-cs"/>
                <a:sym typeface="宋体" panose="02010600030101010101" pitchFamily="2" charset="-122"/>
              </a:rPr>
              <a:t>。</a:t>
            </a:r>
            <a:endParaRPr kumimoji="0" lang="zh-CN" altLang="en-US" sz="1600" b="1" i="0" u="none" strike="noStrike" kern="1200" cap="none" spc="0" normalizeH="0" baseline="0" noProof="0" dirty="0">
              <a:ln>
                <a:noFill/>
              </a:ln>
              <a:solidFill>
                <a:schemeClr val="bg2">
                  <a:lumMod val="25000"/>
                </a:schemeClr>
              </a:solidFill>
              <a:effectLst/>
              <a:uLnTx/>
              <a:uFillTx/>
              <a:latin typeface="Segoe"/>
              <a:ea typeface="宋体" panose="02010600030101010101" pitchFamily="2" charset="-122"/>
              <a:cs typeface="+mn-cs"/>
              <a:sym typeface="宋体" panose="02010600030101010101" pitchFamily="2"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9" name="文本框 7"/>
          <p:cNvSpPr txBox="1"/>
          <p:nvPr/>
        </p:nvSpPr>
        <p:spPr>
          <a:xfrm>
            <a:off x="500063" y="803275"/>
            <a:ext cx="3325812" cy="523875"/>
          </a:xfrm>
          <a:prstGeom prst="rect">
            <a:avLst/>
          </a:prstGeom>
          <a:noFill/>
          <a:ln w="9525">
            <a:noFill/>
          </a:ln>
        </p:spPr>
        <p:txBody>
          <a:bodyPr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拓扑图</a:t>
            </a:r>
            <a:endParaRPr lang="zh-CN" altLang="en-US" b="1" dirty="0">
              <a:solidFill>
                <a:srgbClr val="404040"/>
              </a:solidFill>
              <a:latin typeface="宋体" panose="02010600030101010101" pitchFamily="2" charset="-122"/>
              <a:ea typeface="微软雅黑" panose="020B0503020204020204" pitchFamily="34" charset="-122"/>
              <a:sym typeface="宋体" panose="02010600030101010101" pitchFamily="2" charset="-122"/>
            </a:endParaRPr>
          </a:p>
        </p:txBody>
      </p:sp>
      <p:cxnSp>
        <p:nvCxnSpPr>
          <p:cNvPr id="9" name="直接连接符 8"/>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7171" name="Picture 4"/>
          <p:cNvPicPr>
            <a:picLocks noChangeAspect="1"/>
          </p:cNvPicPr>
          <p:nvPr/>
        </p:nvPicPr>
        <p:blipFill>
          <a:blip r:embed="rId1"/>
          <a:stretch>
            <a:fillRect/>
          </a:stretch>
        </p:blipFill>
        <p:spPr>
          <a:xfrm>
            <a:off x="842963" y="1463675"/>
            <a:ext cx="7589837" cy="5318125"/>
          </a:xfrm>
          <a:prstGeom prst="rect">
            <a:avLst/>
          </a:prstGeom>
          <a:noFill/>
          <a:ln w="9525">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3" name="文本框 7"/>
          <p:cNvSpPr txBox="1"/>
          <p:nvPr/>
        </p:nvSpPr>
        <p:spPr>
          <a:xfrm>
            <a:off x="500063" y="803275"/>
            <a:ext cx="3325812" cy="523875"/>
          </a:xfrm>
          <a:prstGeom prst="rect">
            <a:avLst/>
          </a:prstGeom>
          <a:noFill/>
          <a:ln w="9525">
            <a:noFill/>
          </a:ln>
        </p:spPr>
        <p:txBody>
          <a:bodyPr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产品主要特点</a:t>
            </a:r>
            <a:endParaRPr lang="zh-CN" altLang="en-US" b="1" dirty="0">
              <a:solidFill>
                <a:srgbClr val="404040"/>
              </a:solidFill>
              <a:latin typeface="宋体" panose="02010600030101010101" pitchFamily="2" charset="-122"/>
              <a:ea typeface="微软雅黑" panose="020B0503020204020204" pitchFamily="34" charset="-122"/>
              <a:sym typeface="宋体" panose="02010600030101010101" pitchFamily="2" charset="-122"/>
            </a:endParaRPr>
          </a:p>
        </p:txBody>
      </p:sp>
      <p:cxnSp>
        <p:nvCxnSpPr>
          <p:cNvPr id="5" name="直接连接符 4"/>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195" name="AutoShape 4">
            <a:hlinkClick r:id="" action="ppaction://hlinkshowjump?jump=nextslide">
              <a:snd r:embed="rId1" name="风铃"/>
            </a:hlinkClick>
          </p:cNvPr>
          <p:cNvSpPr/>
          <p:nvPr/>
        </p:nvSpPr>
        <p:spPr>
          <a:xfrm>
            <a:off x="827088" y="1558290"/>
            <a:ext cx="3095625" cy="792163"/>
          </a:xfrm>
          <a:prstGeom prst="can">
            <a:avLst>
              <a:gd name="adj" fmla="val 25000"/>
            </a:avLst>
          </a:prstGeom>
          <a:solidFill>
            <a:srgbClr val="CC3300"/>
          </a:solidFill>
          <a:ln w="9525">
            <a:noFill/>
          </a:ln>
        </p:spPr>
        <p:txBody>
          <a:bodyPr wrap="none" anchor="ctr"/>
          <a:p>
            <a:pPr>
              <a:buFont typeface="Arial" panose="020B0604020202020204" pitchFamily="34" charset="0"/>
            </a:pPr>
            <a:endParaRPr lang="zh-CN" altLang="en-US" sz="1200" dirty="0">
              <a:solidFill>
                <a:srgbClr val="99CCFF"/>
              </a:solidFill>
              <a:latin typeface="Arial" panose="020B0604020202020204" pitchFamily="34" charset="0"/>
              <a:ea typeface="宋体" panose="02010600030101010101" pitchFamily="2" charset="-122"/>
            </a:endParaRPr>
          </a:p>
        </p:txBody>
      </p:sp>
      <p:sp>
        <p:nvSpPr>
          <p:cNvPr id="52" name="Text Box 5"/>
          <p:cNvSpPr txBox="1">
            <a:spLocks noChangeArrowheads="1"/>
          </p:cNvSpPr>
          <p:nvPr/>
        </p:nvSpPr>
        <p:spPr bwMode="auto">
          <a:xfrm>
            <a:off x="871538" y="1706563"/>
            <a:ext cx="30289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rgbClr val="FFFF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rPr>
              <a:t>兼容各种邮件系统</a:t>
            </a:r>
            <a:endParaRPr kumimoji="0" lang="zh-CN" altLang="en-US" sz="2800" b="0" i="0" u="none" strike="noStrike" kern="1200" cap="none" spc="0" normalizeH="0" baseline="0" noProof="0" dirty="0">
              <a:ln>
                <a:noFill/>
              </a:ln>
              <a:solidFill>
                <a:srgbClr val="FFFF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endParaRPr>
          </a:p>
        </p:txBody>
      </p:sp>
      <p:sp>
        <p:nvSpPr>
          <p:cNvPr id="53" name="AutoShape 7"/>
          <p:cNvSpPr>
            <a:spLocks noChangeArrowheads="1"/>
          </p:cNvSpPr>
          <p:nvPr/>
        </p:nvSpPr>
        <p:spPr bwMode="auto">
          <a:xfrm>
            <a:off x="796925" y="5794375"/>
            <a:ext cx="3022600" cy="812800"/>
          </a:xfrm>
          <a:prstGeom prst="can">
            <a:avLst>
              <a:gd name="adj" fmla="val 27866"/>
            </a:avLst>
          </a:prstGeom>
          <a:gradFill rotWithShape="1">
            <a:gsLst>
              <a:gs pos="0">
                <a:srgbClr val="454545"/>
              </a:gs>
              <a:gs pos="50000">
                <a:schemeClr val="folHlink"/>
              </a:gs>
              <a:gs pos="100000">
                <a:srgbClr val="454545"/>
              </a:gs>
            </a:gsLst>
            <a:lin ang="0" scaled="1"/>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99CCFF"/>
              </a:solidFill>
              <a:effectLst/>
              <a:uLnTx/>
              <a:uFillTx/>
              <a:latin typeface="Arial" panose="020B0604020202020204" pitchFamily="34" charset="0"/>
              <a:ea typeface="宋体" panose="02010600030101010101" pitchFamily="2" charset="-122"/>
              <a:cs typeface="+mn-cs"/>
            </a:endParaRPr>
          </a:p>
        </p:txBody>
      </p:sp>
      <p:sp>
        <p:nvSpPr>
          <p:cNvPr id="54" name="Text Box 8"/>
          <p:cNvSpPr txBox="1">
            <a:spLocks noChangeArrowheads="1"/>
          </p:cNvSpPr>
          <p:nvPr/>
        </p:nvSpPr>
        <p:spPr bwMode="auto">
          <a:xfrm>
            <a:off x="679133" y="6076950"/>
            <a:ext cx="32400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srgbClr val="FFFF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rPr>
              <a:t>批量导出/打印邮件 </a:t>
            </a:r>
            <a:endParaRPr kumimoji="0" lang="zh-CN" altLang="en-US" sz="2400" b="0" i="0" u="none" strike="noStrike" kern="1200" cap="none" spc="0" normalizeH="0" baseline="0" noProof="0" dirty="0">
              <a:ln>
                <a:noFill/>
              </a:ln>
              <a:solidFill>
                <a:srgbClr val="FFFF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endParaRPr>
          </a:p>
        </p:txBody>
      </p:sp>
      <p:sp>
        <p:nvSpPr>
          <p:cNvPr id="8199" name="AutoShape 9"/>
          <p:cNvSpPr/>
          <p:nvPr/>
        </p:nvSpPr>
        <p:spPr>
          <a:xfrm>
            <a:off x="4860925" y="3641725"/>
            <a:ext cx="3034665" cy="863600"/>
          </a:xfrm>
          <a:prstGeom prst="can">
            <a:avLst>
              <a:gd name="adj" fmla="val 32032"/>
            </a:avLst>
          </a:prstGeom>
          <a:solidFill>
            <a:srgbClr val="00B050"/>
          </a:solidFill>
          <a:ln w="9525">
            <a:noFill/>
          </a:ln>
        </p:spPr>
        <p:txBody>
          <a:bodyPr wrap="none" anchor="ctr"/>
          <a:p>
            <a:pPr>
              <a:buFont typeface="Arial" panose="020B0604020202020204" pitchFamily="34" charset="0"/>
            </a:pPr>
            <a:endParaRPr lang="zh-CN" altLang="en-US" sz="1200" dirty="0">
              <a:solidFill>
                <a:srgbClr val="99CCFF"/>
              </a:solidFill>
              <a:latin typeface="Arial" panose="020B0604020202020204" pitchFamily="34" charset="0"/>
              <a:ea typeface="宋体" panose="02010600030101010101" pitchFamily="2" charset="-122"/>
            </a:endParaRPr>
          </a:p>
        </p:txBody>
      </p:sp>
      <p:sp>
        <p:nvSpPr>
          <p:cNvPr id="56" name="Text Box 10"/>
          <p:cNvSpPr txBox="1">
            <a:spLocks noChangeArrowheads="1"/>
          </p:cNvSpPr>
          <p:nvPr/>
        </p:nvSpPr>
        <p:spPr bwMode="auto">
          <a:xfrm>
            <a:off x="5705475" y="3930650"/>
            <a:ext cx="148018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2800" b="0" i="0" u="none" strike="noStrike" kern="1200" cap="none" spc="0" normalizeH="0" baseline="0" noProof="0" dirty="0">
                <a:ln>
                  <a:noFill/>
                </a:ln>
                <a:solidFill>
                  <a:srgbClr val="FFFF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rPr>
              <a:t>Web</a:t>
            </a:r>
            <a:r>
              <a:rPr kumimoji="0" lang="zh-CN" altLang="en-US" sz="2800" b="0" i="0" u="none" strike="noStrike" kern="1200" cap="none" spc="0" normalizeH="0" baseline="0" noProof="0" dirty="0">
                <a:ln>
                  <a:noFill/>
                </a:ln>
                <a:solidFill>
                  <a:srgbClr val="FFFF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rPr>
              <a:t>管理</a:t>
            </a:r>
            <a:endParaRPr kumimoji="0" lang="zh-CN" altLang="en-US" sz="2800" b="0" i="0" u="none" strike="noStrike" kern="1200" cap="none" spc="0" normalizeH="0" baseline="0" noProof="0" dirty="0">
              <a:ln>
                <a:noFill/>
              </a:ln>
              <a:solidFill>
                <a:srgbClr val="FFFF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endParaRPr>
          </a:p>
        </p:txBody>
      </p:sp>
      <p:sp>
        <p:nvSpPr>
          <p:cNvPr id="57" name="AutoShape 11"/>
          <p:cNvSpPr>
            <a:spLocks noChangeArrowheads="1"/>
          </p:cNvSpPr>
          <p:nvPr/>
        </p:nvSpPr>
        <p:spPr bwMode="auto">
          <a:xfrm>
            <a:off x="4860925" y="1495743"/>
            <a:ext cx="2951163" cy="865188"/>
          </a:xfrm>
          <a:prstGeom prst="can">
            <a:avLst>
              <a:gd name="adj" fmla="val 25000"/>
            </a:avLst>
          </a:prstGeom>
          <a:solidFill>
            <a:schemeClr val="accent3">
              <a:lumMod val="75000"/>
            </a:schemeClr>
          </a:solidFill>
          <a:ln>
            <a:noFill/>
          </a:ln>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99CCFF"/>
              </a:solidFill>
              <a:effectLst/>
              <a:uLnTx/>
              <a:uFillTx/>
              <a:latin typeface="Arial" panose="020B0604020202020204" pitchFamily="34" charset="0"/>
              <a:ea typeface="宋体" panose="02010600030101010101" pitchFamily="2" charset="-122"/>
              <a:cs typeface="+mn-cs"/>
            </a:endParaRPr>
          </a:p>
        </p:txBody>
      </p:sp>
      <p:sp>
        <p:nvSpPr>
          <p:cNvPr id="58" name="Text Box 13"/>
          <p:cNvSpPr txBox="1">
            <a:spLocks noChangeArrowheads="1"/>
          </p:cNvSpPr>
          <p:nvPr/>
        </p:nvSpPr>
        <p:spPr bwMode="auto">
          <a:xfrm>
            <a:off x="5219700" y="1711643"/>
            <a:ext cx="2414588"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anose="020B0604020202020204" pitchFamily="34" charset="0"/>
                <a:ea typeface="黑体" panose="02010609060101010101" pitchFamily="49" charset="-122"/>
                <a:cs typeface="+mn-cs"/>
                <a:sym typeface="+mn-ea"/>
              </a:rPr>
              <a:t>敏捷查询/搜索</a:t>
            </a:r>
            <a:endParaRPr kumimoji="0" lang="zh-CN" altLang="en-US" sz="2800" b="0" i="0" u="none" strike="noStrike" kern="1200" cap="none" spc="0" normalizeH="0" baseline="0" noProof="0">
              <a:ln>
                <a:noFill/>
              </a:ln>
              <a:solidFill>
                <a:srgbClr val="FFFFFF"/>
              </a:solidFill>
              <a:effectLst>
                <a:outerShdw blurRad="38100" dist="38100" dir="2700000" algn="tl">
                  <a:srgbClr val="C0C0C0"/>
                </a:outerShdw>
              </a:effectLst>
              <a:uLnTx/>
              <a:uFillTx/>
              <a:latin typeface="Arial" panose="020B0604020202020204" pitchFamily="34" charset="0"/>
              <a:ea typeface="黑体" panose="02010609060101010101" pitchFamily="49" charset="-122"/>
              <a:cs typeface="+mn-cs"/>
              <a:sym typeface="+mn-ea"/>
            </a:endParaRPr>
          </a:p>
        </p:txBody>
      </p:sp>
      <p:sp>
        <p:nvSpPr>
          <p:cNvPr id="8203" name="AutoShape 3"/>
          <p:cNvSpPr/>
          <p:nvPr/>
        </p:nvSpPr>
        <p:spPr>
          <a:xfrm>
            <a:off x="900113" y="3588068"/>
            <a:ext cx="2951162" cy="935037"/>
          </a:xfrm>
          <a:prstGeom prst="can">
            <a:avLst>
              <a:gd name="adj" fmla="val 25000"/>
            </a:avLst>
          </a:prstGeom>
          <a:solidFill>
            <a:srgbClr val="00B0F0"/>
          </a:solidFill>
          <a:ln w="9525">
            <a:noFill/>
          </a:ln>
        </p:spPr>
        <p:txBody>
          <a:bodyPr wrap="none" anchor="ctr"/>
          <a:p>
            <a:pPr>
              <a:buFont typeface="Arial" panose="020B0604020202020204" pitchFamily="34" charset="0"/>
            </a:pPr>
            <a:endParaRPr lang="zh-CN" altLang="en-US" sz="1200" dirty="0">
              <a:solidFill>
                <a:srgbClr val="99CCFF"/>
              </a:solidFill>
              <a:latin typeface="Arial" panose="020B0604020202020204" pitchFamily="34" charset="0"/>
              <a:ea typeface="宋体" panose="02010600030101010101" pitchFamily="2" charset="-122"/>
            </a:endParaRPr>
          </a:p>
        </p:txBody>
      </p:sp>
      <p:sp>
        <p:nvSpPr>
          <p:cNvPr id="8204" name="AutoShape 3"/>
          <p:cNvSpPr/>
          <p:nvPr/>
        </p:nvSpPr>
        <p:spPr>
          <a:xfrm>
            <a:off x="4860925" y="2573020"/>
            <a:ext cx="3024188" cy="933450"/>
          </a:xfrm>
          <a:prstGeom prst="can">
            <a:avLst>
              <a:gd name="adj" fmla="val 25000"/>
            </a:avLst>
          </a:prstGeom>
          <a:solidFill>
            <a:srgbClr val="FFC000"/>
          </a:solidFill>
          <a:ln w="9525">
            <a:noFill/>
          </a:ln>
        </p:spPr>
        <p:txBody>
          <a:bodyPr wrap="none" anchor="ctr"/>
          <a:p>
            <a:pPr>
              <a:buFont typeface="Arial" panose="020B0604020202020204" pitchFamily="34" charset="0"/>
            </a:pPr>
            <a:endParaRPr lang="zh-CN" altLang="en-US" sz="1200" dirty="0">
              <a:solidFill>
                <a:srgbClr val="99CCFF"/>
              </a:solidFill>
              <a:latin typeface="Arial" panose="020B0604020202020204" pitchFamily="34" charset="0"/>
              <a:ea typeface="宋体" panose="02010600030101010101" pitchFamily="2" charset="-122"/>
            </a:endParaRPr>
          </a:p>
        </p:txBody>
      </p:sp>
      <p:sp>
        <p:nvSpPr>
          <p:cNvPr id="61" name="Text Box 6"/>
          <p:cNvSpPr txBox="1">
            <a:spLocks noChangeArrowheads="1"/>
          </p:cNvSpPr>
          <p:nvPr/>
        </p:nvSpPr>
        <p:spPr bwMode="auto">
          <a:xfrm>
            <a:off x="4860925" y="2860358"/>
            <a:ext cx="3167063"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rgbClr val="FFFF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rPr>
              <a:t>快速还原邮件数据</a:t>
            </a:r>
            <a:endParaRPr kumimoji="0" lang="zh-CN" altLang="en-US" sz="2800" b="0" i="0" u="none" strike="noStrike" kern="1200" cap="none" spc="0" normalizeH="0" baseline="0" noProof="0" dirty="0">
              <a:ln>
                <a:noFill/>
              </a:ln>
              <a:solidFill>
                <a:srgbClr val="FFFF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endParaRPr>
          </a:p>
        </p:txBody>
      </p:sp>
      <p:sp>
        <p:nvSpPr>
          <p:cNvPr id="62" name="AutoShape 3"/>
          <p:cNvSpPr>
            <a:spLocks noChangeArrowheads="1"/>
          </p:cNvSpPr>
          <p:nvPr/>
        </p:nvSpPr>
        <p:spPr bwMode="auto">
          <a:xfrm>
            <a:off x="900113" y="2510790"/>
            <a:ext cx="2951163" cy="935038"/>
          </a:xfrm>
          <a:prstGeom prst="can">
            <a:avLst>
              <a:gd name="adj" fmla="val 25000"/>
            </a:avLst>
          </a:prstGeom>
          <a:solidFill>
            <a:schemeClr val="accent2">
              <a:lumMod val="75000"/>
            </a:schemeClr>
          </a:solidFill>
          <a:ln>
            <a:noFill/>
          </a:ln>
        </p:spPr>
        <p:txBody>
          <a:bodyPr wrap="none" anchor="ct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rgbClr val="99CCFF"/>
              </a:solidFill>
              <a:effectLst/>
              <a:uLnTx/>
              <a:uFillTx/>
              <a:latin typeface="Arial" panose="020B0604020202020204" pitchFamily="34" charset="0"/>
              <a:ea typeface="宋体" panose="02010600030101010101" pitchFamily="2" charset="-122"/>
              <a:cs typeface="+mn-cs"/>
            </a:endParaRPr>
          </a:p>
        </p:txBody>
      </p:sp>
      <p:sp>
        <p:nvSpPr>
          <p:cNvPr id="63" name="Text Box 6"/>
          <p:cNvSpPr txBox="1">
            <a:spLocks noChangeArrowheads="1"/>
          </p:cNvSpPr>
          <p:nvPr/>
        </p:nvSpPr>
        <p:spPr bwMode="auto">
          <a:xfrm>
            <a:off x="971550" y="2780665"/>
            <a:ext cx="267335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rgbClr val="FFFF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rPr>
              <a:t>租空间也能归档</a:t>
            </a:r>
            <a:endParaRPr kumimoji="0" lang="zh-CN" altLang="en-US" sz="2800" b="0" i="0" u="none" strike="noStrike" kern="1200" cap="none" spc="0" normalizeH="0" baseline="0" noProof="0" dirty="0">
              <a:ln>
                <a:noFill/>
              </a:ln>
              <a:solidFill>
                <a:srgbClr val="FFFF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endParaRPr>
          </a:p>
        </p:txBody>
      </p:sp>
      <p:sp>
        <p:nvSpPr>
          <p:cNvPr id="8208" name="AutoShape 3"/>
          <p:cNvSpPr/>
          <p:nvPr/>
        </p:nvSpPr>
        <p:spPr>
          <a:xfrm>
            <a:off x="900113" y="4729798"/>
            <a:ext cx="2951162" cy="935037"/>
          </a:xfrm>
          <a:prstGeom prst="can">
            <a:avLst>
              <a:gd name="adj" fmla="val 25000"/>
            </a:avLst>
          </a:prstGeom>
          <a:solidFill>
            <a:srgbClr val="0070C0"/>
          </a:solidFill>
          <a:ln w="9525">
            <a:noFill/>
          </a:ln>
        </p:spPr>
        <p:txBody>
          <a:bodyPr wrap="none" anchor="ctr"/>
          <a:p>
            <a:pPr>
              <a:buFont typeface="Arial" panose="020B0604020202020204" pitchFamily="34" charset="0"/>
            </a:pPr>
            <a:endParaRPr lang="zh-CN" altLang="en-US" sz="1200" dirty="0">
              <a:solidFill>
                <a:srgbClr val="99CCFF"/>
              </a:solidFill>
              <a:latin typeface="Arial" panose="020B0604020202020204" pitchFamily="34" charset="0"/>
              <a:ea typeface="宋体" panose="02010600030101010101" pitchFamily="2" charset="-122"/>
            </a:endParaRPr>
          </a:p>
        </p:txBody>
      </p:sp>
      <p:sp>
        <p:nvSpPr>
          <p:cNvPr id="65" name="Text Box 6"/>
          <p:cNvSpPr txBox="1">
            <a:spLocks noChangeArrowheads="1"/>
          </p:cNvSpPr>
          <p:nvPr/>
        </p:nvSpPr>
        <p:spPr bwMode="auto">
          <a:xfrm>
            <a:off x="1187450" y="5001260"/>
            <a:ext cx="2317750" cy="5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rgbClr val="FFFF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rPr>
              <a:t>单一实例存储</a:t>
            </a:r>
            <a:endParaRPr kumimoji="0" lang="zh-CN" altLang="en-US" sz="2800" b="0" i="0" u="none" strike="noStrike" kern="1200" cap="none" spc="0" normalizeH="0" baseline="0" noProof="0" dirty="0">
              <a:ln>
                <a:noFill/>
              </a:ln>
              <a:solidFill>
                <a:srgbClr val="FFFF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endParaRPr>
          </a:p>
        </p:txBody>
      </p:sp>
      <p:sp>
        <p:nvSpPr>
          <p:cNvPr id="66" name="Text Box 6"/>
          <p:cNvSpPr txBox="1">
            <a:spLocks noChangeArrowheads="1"/>
          </p:cNvSpPr>
          <p:nvPr/>
        </p:nvSpPr>
        <p:spPr bwMode="auto">
          <a:xfrm>
            <a:off x="1211263" y="3873818"/>
            <a:ext cx="23399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chemeClr val="accent2">
                    <a:lumMod val="75000"/>
                  </a:schemeClr>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rPr>
              <a:t>账号同步验证</a:t>
            </a:r>
            <a:endParaRPr kumimoji="0" lang="zh-CN" altLang="en-US" sz="2800" b="0" i="0" u="none" strike="noStrike" kern="1200" cap="none" spc="0" normalizeH="0" baseline="0" noProof="0" dirty="0">
              <a:ln>
                <a:noFill/>
              </a:ln>
              <a:solidFill>
                <a:schemeClr val="accent2">
                  <a:lumMod val="75000"/>
                </a:schemeClr>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endParaRPr>
          </a:p>
        </p:txBody>
      </p:sp>
      <p:sp>
        <p:nvSpPr>
          <p:cNvPr id="4" name="AutoShape 9"/>
          <p:cNvSpPr/>
          <p:nvPr/>
        </p:nvSpPr>
        <p:spPr>
          <a:xfrm>
            <a:off x="4854575" y="4662170"/>
            <a:ext cx="3034665" cy="863600"/>
          </a:xfrm>
          <a:prstGeom prst="can">
            <a:avLst>
              <a:gd name="adj" fmla="val 32032"/>
            </a:avLst>
          </a:prstGeom>
          <a:solidFill>
            <a:schemeClr val="tx2">
              <a:lumMod val="60000"/>
              <a:lumOff val="40000"/>
            </a:schemeClr>
          </a:solidFill>
          <a:ln w="9525">
            <a:noFill/>
          </a:ln>
        </p:spPr>
        <p:txBody>
          <a:bodyPr wrap="none" anchor="ctr"/>
          <a:p>
            <a:pPr>
              <a:buFont typeface="Arial" panose="020B0604020202020204" pitchFamily="34" charset="0"/>
            </a:pPr>
            <a:endParaRPr lang="zh-CN" altLang="en-US" sz="1200" dirty="0">
              <a:solidFill>
                <a:srgbClr val="99CCFF"/>
              </a:solidFill>
              <a:latin typeface="Arial" panose="020B0604020202020204" pitchFamily="34" charset="0"/>
              <a:ea typeface="宋体" panose="02010600030101010101" pitchFamily="2" charset="-122"/>
            </a:endParaRPr>
          </a:p>
        </p:txBody>
      </p:sp>
      <p:sp>
        <p:nvSpPr>
          <p:cNvPr id="6" name="Text Box 10"/>
          <p:cNvSpPr txBox="1">
            <a:spLocks noChangeArrowheads="1"/>
          </p:cNvSpPr>
          <p:nvPr/>
        </p:nvSpPr>
        <p:spPr bwMode="auto">
          <a:xfrm>
            <a:off x="5219700" y="4951095"/>
            <a:ext cx="241554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rgbClr val="FFFF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rPr>
              <a:t>多平台部署</a:t>
            </a:r>
            <a:endParaRPr kumimoji="0" lang="zh-CN" altLang="en-US" sz="2800" b="0" i="0" u="none" strike="noStrike" kern="1200" cap="none" spc="0" normalizeH="0" baseline="0" noProof="0" dirty="0">
              <a:ln>
                <a:noFill/>
              </a:ln>
              <a:solidFill>
                <a:srgbClr val="FFFF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endParaRPr>
          </a:p>
        </p:txBody>
      </p:sp>
      <p:sp>
        <p:nvSpPr>
          <p:cNvPr id="7" name="AutoShape 9"/>
          <p:cNvSpPr/>
          <p:nvPr/>
        </p:nvSpPr>
        <p:spPr>
          <a:xfrm>
            <a:off x="4854575" y="5702300"/>
            <a:ext cx="3034665" cy="863600"/>
          </a:xfrm>
          <a:prstGeom prst="can">
            <a:avLst>
              <a:gd name="adj" fmla="val 32032"/>
            </a:avLst>
          </a:prstGeom>
          <a:solidFill>
            <a:schemeClr val="accent5">
              <a:lumMod val="75000"/>
            </a:schemeClr>
          </a:solidFill>
          <a:ln w="9525">
            <a:noFill/>
          </a:ln>
        </p:spPr>
        <p:txBody>
          <a:bodyPr wrap="none" anchor="ctr"/>
          <a:p>
            <a:pPr>
              <a:buFont typeface="Arial" panose="020B0604020202020204" pitchFamily="34" charset="0"/>
            </a:pPr>
            <a:endParaRPr lang="zh-CN" altLang="en-US" sz="1200" dirty="0">
              <a:solidFill>
                <a:srgbClr val="99CCFF"/>
              </a:solidFill>
              <a:latin typeface="Arial" panose="020B0604020202020204" pitchFamily="34" charset="0"/>
              <a:ea typeface="宋体" panose="02010600030101010101" pitchFamily="2" charset="-122"/>
            </a:endParaRPr>
          </a:p>
        </p:txBody>
      </p:sp>
      <p:sp>
        <p:nvSpPr>
          <p:cNvPr id="8" name="Text Box 10"/>
          <p:cNvSpPr txBox="1">
            <a:spLocks noChangeArrowheads="1"/>
          </p:cNvSpPr>
          <p:nvPr/>
        </p:nvSpPr>
        <p:spPr bwMode="auto">
          <a:xfrm>
            <a:off x="5314315" y="5991225"/>
            <a:ext cx="249745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zh-CN" sz="2800" b="0" i="0" u="none" strike="noStrike" kern="1200" cap="none" spc="0" normalizeH="0" baseline="0" noProof="0" dirty="0">
                <a:ln>
                  <a:noFill/>
                </a:ln>
                <a:solidFill>
                  <a:srgbClr val="FFFF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rPr>
              <a:t>支持外挂存储</a:t>
            </a:r>
            <a:endParaRPr kumimoji="0" lang="zh-CN" sz="2800" b="0" i="0" u="none" strike="noStrike" kern="1200" cap="none" spc="0" normalizeH="0" baseline="0" noProof="0" dirty="0">
              <a:ln>
                <a:noFill/>
              </a:ln>
              <a:solidFill>
                <a:srgbClr val="FFFFFF"/>
              </a:solidFill>
              <a:effectLst>
                <a:outerShdw blurRad="38100" dist="38100" dir="2700000" algn="tl">
                  <a:srgbClr val="C0C0C0"/>
                </a:outerShdw>
              </a:effectLst>
              <a:uLnTx/>
              <a:uFillTx/>
              <a:latin typeface="黑体" panose="02010609060101010101" pitchFamily="49" charset="-122"/>
              <a:ea typeface="黑体" panose="02010609060101010101" pitchFamily="49" charset="-122"/>
              <a:cs typeface="+mn-cs"/>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1"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3"/>
                                        </p:tgtEl>
                                        <p:attrNameLst>
                                          <p:attrName>style.visibility</p:attrName>
                                        </p:attrNameLst>
                                      </p:cBhvr>
                                      <p:to>
                                        <p:strVal val="visible"/>
                                      </p:to>
                                    </p:set>
                                    <p:anim calcmode="lin" valueType="num">
                                      <p:cBhvr additive="base">
                                        <p:cTn id="13" dur="500" fill="hold"/>
                                        <p:tgtEl>
                                          <p:spTgt spid="63"/>
                                        </p:tgtEl>
                                        <p:attrNameLst>
                                          <p:attrName>ppt_x</p:attrName>
                                        </p:attrNameLst>
                                      </p:cBhvr>
                                      <p:tavLst>
                                        <p:tav tm="0">
                                          <p:val>
                                            <p:strVal val="0-#ppt_w/2"/>
                                          </p:val>
                                        </p:tav>
                                        <p:tav tm="100000">
                                          <p:val>
                                            <p:strVal val="#ppt_x"/>
                                          </p:val>
                                        </p:tav>
                                      </p:tavLst>
                                    </p:anim>
                                    <p:anim calcmode="lin" valueType="num">
                                      <p:cBhvr additive="base">
                                        <p:cTn id="14" dur="500" fill="hold"/>
                                        <p:tgtEl>
                                          <p:spTgt spid="6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6"/>
                                        </p:tgtEl>
                                        <p:attrNameLst>
                                          <p:attrName>style.visibility</p:attrName>
                                        </p:attrNameLst>
                                      </p:cBhvr>
                                      <p:to>
                                        <p:strVal val="visible"/>
                                      </p:to>
                                    </p:set>
                                    <p:anim calcmode="lin" valueType="num">
                                      <p:cBhvr additive="base">
                                        <p:cTn id="19" dur="500" fill="hold"/>
                                        <p:tgtEl>
                                          <p:spTgt spid="66"/>
                                        </p:tgtEl>
                                        <p:attrNameLst>
                                          <p:attrName>ppt_x</p:attrName>
                                        </p:attrNameLst>
                                      </p:cBhvr>
                                      <p:tavLst>
                                        <p:tav tm="0">
                                          <p:val>
                                            <p:strVal val="0-#ppt_w/2"/>
                                          </p:val>
                                        </p:tav>
                                        <p:tav tm="100000">
                                          <p:val>
                                            <p:strVal val="#ppt_x"/>
                                          </p:val>
                                        </p:tav>
                                      </p:tavLst>
                                    </p:anim>
                                    <p:anim calcmode="lin" valueType="num">
                                      <p:cBhvr additive="base">
                                        <p:cTn id="20" dur="500" fill="hold"/>
                                        <p:tgtEl>
                                          <p:spTgt spid="6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additive="base">
                                        <p:cTn id="25" dur="500" fill="hold"/>
                                        <p:tgtEl>
                                          <p:spTgt spid="65"/>
                                        </p:tgtEl>
                                        <p:attrNameLst>
                                          <p:attrName>ppt_x</p:attrName>
                                        </p:attrNameLst>
                                      </p:cBhvr>
                                      <p:tavLst>
                                        <p:tav tm="0">
                                          <p:val>
                                            <p:strVal val="0-#ppt_w/2"/>
                                          </p:val>
                                        </p:tav>
                                        <p:tav tm="100000">
                                          <p:val>
                                            <p:strVal val="#ppt_x"/>
                                          </p:val>
                                        </p:tav>
                                      </p:tavLst>
                                    </p:anim>
                                    <p:anim calcmode="lin" valueType="num">
                                      <p:cBhvr additive="base">
                                        <p:cTn id="26" dur="500" fill="hold"/>
                                        <p:tgtEl>
                                          <p:spTgt spid="65"/>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54"/>
                                        </p:tgtEl>
                                        <p:attrNameLst>
                                          <p:attrName>style.visibility</p:attrName>
                                        </p:attrNameLst>
                                      </p:cBhvr>
                                      <p:to>
                                        <p:strVal val="visible"/>
                                      </p:to>
                                    </p:set>
                                    <p:anim calcmode="lin" valueType="num">
                                      <p:cBhvr additive="base">
                                        <p:cTn id="31" dur="500" fill="hold"/>
                                        <p:tgtEl>
                                          <p:spTgt spid="54"/>
                                        </p:tgtEl>
                                        <p:attrNameLst>
                                          <p:attrName>ppt_x</p:attrName>
                                        </p:attrNameLst>
                                      </p:cBhvr>
                                      <p:tavLst>
                                        <p:tav tm="0">
                                          <p:val>
                                            <p:strVal val="0-#ppt_w/2"/>
                                          </p:val>
                                        </p:tav>
                                        <p:tav tm="100000">
                                          <p:val>
                                            <p:strVal val="#ppt_x"/>
                                          </p:val>
                                        </p:tav>
                                      </p:tavLst>
                                    </p:anim>
                                    <p:anim calcmode="lin" valueType="num">
                                      <p:cBhvr additive="base">
                                        <p:cTn id="32"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additive="base">
                                        <p:cTn id="37" dur="500" fill="hold"/>
                                        <p:tgtEl>
                                          <p:spTgt spid="58"/>
                                        </p:tgtEl>
                                        <p:attrNameLst>
                                          <p:attrName>ppt_x</p:attrName>
                                        </p:attrNameLst>
                                      </p:cBhvr>
                                      <p:tavLst>
                                        <p:tav tm="0">
                                          <p:val>
                                            <p:strVal val="1+#ppt_w/2"/>
                                          </p:val>
                                        </p:tav>
                                        <p:tav tm="100000">
                                          <p:val>
                                            <p:strVal val="#ppt_x"/>
                                          </p:val>
                                        </p:tav>
                                      </p:tavLst>
                                    </p:anim>
                                    <p:anim calcmode="lin" valueType="num">
                                      <p:cBhvr additive="base">
                                        <p:cTn id="38"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additive="base">
                                        <p:cTn id="43" dur="500" fill="hold"/>
                                        <p:tgtEl>
                                          <p:spTgt spid="61"/>
                                        </p:tgtEl>
                                        <p:attrNameLst>
                                          <p:attrName>ppt_x</p:attrName>
                                        </p:attrNameLst>
                                      </p:cBhvr>
                                      <p:tavLst>
                                        <p:tav tm="0">
                                          <p:val>
                                            <p:strVal val="0-#ppt_w/2"/>
                                          </p:val>
                                        </p:tav>
                                        <p:tav tm="100000">
                                          <p:val>
                                            <p:strVal val="#ppt_x"/>
                                          </p:val>
                                        </p:tav>
                                      </p:tavLst>
                                    </p:anim>
                                    <p:anim calcmode="lin" valueType="num">
                                      <p:cBhvr additive="base">
                                        <p:cTn id="44" dur="500" fill="hold"/>
                                        <p:tgtEl>
                                          <p:spTgt spid="61"/>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56"/>
                                        </p:tgtEl>
                                        <p:attrNameLst>
                                          <p:attrName>style.visibility</p:attrName>
                                        </p:attrNameLst>
                                      </p:cBhvr>
                                      <p:to>
                                        <p:strVal val="visible"/>
                                      </p:to>
                                    </p:set>
                                    <p:anim calcmode="lin" valueType="num">
                                      <p:cBhvr additive="base">
                                        <p:cTn id="49" dur="500" fill="hold"/>
                                        <p:tgtEl>
                                          <p:spTgt spid="56"/>
                                        </p:tgtEl>
                                        <p:attrNameLst>
                                          <p:attrName>ppt_x</p:attrName>
                                        </p:attrNameLst>
                                      </p:cBhvr>
                                      <p:tavLst>
                                        <p:tav tm="0">
                                          <p:val>
                                            <p:strVal val="1+#ppt_w/2"/>
                                          </p:val>
                                        </p:tav>
                                        <p:tav tm="100000">
                                          <p:val>
                                            <p:strVal val="#ppt_x"/>
                                          </p:val>
                                        </p:tav>
                                      </p:tavLst>
                                    </p:anim>
                                    <p:anim calcmode="lin" valueType="num">
                                      <p:cBhvr additive="base">
                                        <p:cTn id="50" dur="500" fill="hold"/>
                                        <p:tgtEl>
                                          <p:spTgt spid="56"/>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6"/>
                                        </p:tgtEl>
                                        <p:attrNameLst>
                                          <p:attrName>style.visibility</p:attrName>
                                        </p:attrNameLst>
                                      </p:cBhvr>
                                      <p:to>
                                        <p:strVal val="visible"/>
                                      </p:to>
                                    </p:set>
                                    <p:anim calcmode="lin" valueType="num">
                                      <p:cBhvr additive="base">
                                        <p:cTn id="55" dur="500" fill="hold"/>
                                        <p:tgtEl>
                                          <p:spTgt spid="6"/>
                                        </p:tgtEl>
                                        <p:attrNameLst>
                                          <p:attrName>ppt_x</p:attrName>
                                        </p:attrNameLst>
                                      </p:cBhvr>
                                      <p:tavLst>
                                        <p:tav tm="0">
                                          <p:val>
                                            <p:strVal val="1+#ppt_w/2"/>
                                          </p:val>
                                        </p:tav>
                                        <p:tav tm="100000">
                                          <p:val>
                                            <p:strVal val="#ppt_x"/>
                                          </p:val>
                                        </p:tav>
                                      </p:tavLst>
                                    </p:anim>
                                    <p:anim calcmode="lin" valueType="num">
                                      <p:cBhvr additive="base">
                                        <p:cTn id="56"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8"/>
                                        </p:tgtEl>
                                        <p:attrNameLst>
                                          <p:attrName>style.visibility</p:attrName>
                                        </p:attrNameLst>
                                      </p:cBhvr>
                                      <p:to>
                                        <p:strVal val="visible"/>
                                      </p:to>
                                    </p:set>
                                    <p:anim calcmode="lin" valueType="num">
                                      <p:cBhvr additive="base">
                                        <p:cTn id="61" dur="500" fill="hold"/>
                                        <p:tgtEl>
                                          <p:spTgt spid="8"/>
                                        </p:tgtEl>
                                        <p:attrNameLst>
                                          <p:attrName>ppt_x</p:attrName>
                                        </p:attrNameLst>
                                      </p:cBhvr>
                                      <p:tavLst>
                                        <p:tav tm="0">
                                          <p:val>
                                            <p:strVal val="1+#ppt_w/2"/>
                                          </p:val>
                                        </p:tav>
                                        <p:tav tm="100000">
                                          <p:val>
                                            <p:strVal val="#ppt_x"/>
                                          </p:val>
                                        </p:tav>
                                      </p:tavLst>
                                    </p:anim>
                                    <p:anim calcmode="lin" valueType="num">
                                      <p:cBhvr additive="base">
                                        <p:cTn id="62"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bldLvl="0"/>
      <p:bldP spid="52" grpId="1" bldLvl="0"/>
      <p:bldP spid="54" grpId="0" bldLvl="0"/>
      <p:bldP spid="56" grpId="0" bldLvl="0"/>
      <p:bldP spid="58" grpId="0" bldLvl="0"/>
      <p:bldP spid="61" grpId="0" bldLvl="0"/>
      <p:bldP spid="63" grpId="0" bldLvl="0"/>
      <p:bldP spid="65" grpId="0" bldLvl="0"/>
      <p:bldP spid="66" grpId="0" bldLvl="0"/>
      <p:bldP spid="6" grpId="0" bldLvl="0"/>
      <p:bldP spid="8" grpId="0" bldLvl="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1" name="文本框 7"/>
          <p:cNvSpPr txBox="1"/>
          <p:nvPr/>
        </p:nvSpPr>
        <p:spPr>
          <a:xfrm>
            <a:off x="500063" y="803275"/>
            <a:ext cx="3325812" cy="523875"/>
          </a:xfrm>
          <a:prstGeom prst="rect">
            <a:avLst/>
          </a:prstGeom>
          <a:noFill/>
          <a:ln w="9525">
            <a:noFill/>
          </a:ln>
        </p:spPr>
        <p:txBody>
          <a:bodyPr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产品主要特点</a:t>
            </a:r>
            <a:endParaRPr lang="zh-CN" altLang="en-US" b="1" dirty="0">
              <a:solidFill>
                <a:srgbClr val="404040"/>
              </a:solidFill>
              <a:latin typeface="宋体" panose="02010600030101010101" pitchFamily="2" charset="-122"/>
              <a:ea typeface="微软雅黑" panose="020B0503020204020204" pitchFamily="34" charset="-122"/>
              <a:sym typeface="宋体" panose="02010600030101010101" pitchFamily="2" charset="-122"/>
            </a:endParaRPr>
          </a:p>
        </p:txBody>
      </p:sp>
      <p:cxnSp>
        <p:nvCxnSpPr>
          <p:cNvPr id="5" name="直接连接符 4"/>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0243" name="Picture 4" descr="archiver_drivers.jpg"/>
          <p:cNvPicPr>
            <a:picLocks noChangeAspect="1"/>
          </p:cNvPicPr>
          <p:nvPr/>
        </p:nvPicPr>
        <p:blipFill>
          <a:blip r:embed="rId1"/>
          <a:srcRect l="6349" t="4630" r="6349" b="9525"/>
          <a:stretch>
            <a:fillRect/>
          </a:stretch>
        </p:blipFill>
        <p:spPr>
          <a:xfrm>
            <a:off x="2441575" y="1809750"/>
            <a:ext cx="4087813" cy="3900488"/>
          </a:xfrm>
          <a:prstGeom prst="rect">
            <a:avLst/>
          </a:prstGeom>
          <a:noFill/>
          <a:ln w="9525">
            <a:noFill/>
          </a:ln>
        </p:spPr>
      </p:pic>
      <p:sp>
        <p:nvSpPr>
          <p:cNvPr id="10244" name="Rectangle 7"/>
          <p:cNvSpPr/>
          <p:nvPr/>
        </p:nvSpPr>
        <p:spPr>
          <a:xfrm>
            <a:off x="280988" y="2528888"/>
            <a:ext cx="2117725" cy="1296987"/>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p>
            <a:pPr algn="ctr">
              <a:lnSpc>
                <a:spcPct val="110000"/>
              </a:lnSpc>
              <a:spcAft>
                <a:spcPct val="55000"/>
              </a:spcAft>
              <a:buFont typeface="Arial" panose="020B0604020202020204" pitchFamily="34" charset="0"/>
            </a:pPr>
            <a:r>
              <a:rPr lang="zh-CN" altLang="en-US" b="1" dirty="0">
                <a:latin typeface="Arial" panose="020B0604020202020204" pitchFamily="34" charset="0"/>
                <a:ea typeface="宋体" panose="02010600030101010101" pitchFamily="2" charset="-122"/>
              </a:rPr>
              <a:t>合规性：</a:t>
            </a:r>
            <a:endParaRPr lang="zh-CN" altLang="en-US" b="1" dirty="0">
              <a:latin typeface="Arial" panose="020B0604020202020204" pitchFamily="34" charset="0"/>
              <a:ea typeface="宋体" panose="02010600030101010101" pitchFamily="2" charset="-122"/>
            </a:endParaRPr>
          </a:p>
          <a:p>
            <a:pPr algn="ctr">
              <a:buFont typeface="Arial" panose="020B0604020202020204" pitchFamily="34" charset="0"/>
            </a:pPr>
            <a:r>
              <a:rPr lang="zh-CN" altLang="en-US" dirty="0">
                <a:latin typeface="Arial" panose="020B0604020202020204" pitchFamily="34" charset="0"/>
                <a:ea typeface="宋体" panose="02010600030101010101" pitchFamily="2" charset="-122"/>
              </a:rPr>
              <a:t>邮件备份符合国家</a:t>
            </a:r>
            <a:endParaRPr lang="en-US" altLang="zh-CN" dirty="0">
              <a:latin typeface="Arial" panose="020B0604020202020204" pitchFamily="34" charset="0"/>
              <a:ea typeface="宋体" panose="02010600030101010101" pitchFamily="2" charset="-122"/>
            </a:endParaRPr>
          </a:p>
          <a:p>
            <a:pPr algn="ctr">
              <a:buFont typeface="Arial" panose="020B0604020202020204" pitchFamily="34" charset="0"/>
            </a:pPr>
            <a:r>
              <a:rPr lang="zh-CN" altLang="en-US" dirty="0">
                <a:latin typeface="Arial" panose="020B0604020202020204" pitchFamily="34" charset="0"/>
                <a:ea typeface="宋体" panose="02010600030101010101" pitchFamily="2" charset="-122"/>
              </a:rPr>
              <a:t>或企业法规</a:t>
            </a:r>
            <a:endParaRPr lang="zh-CN" altLang="en-US" dirty="0">
              <a:latin typeface="Arial" panose="020B0604020202020204" pitchFamily="34" charset="0"/>
              <a:ea typeface="宋体" panose="02010600030101010101" pitchFamily="2" charset="-122"/>
            </a:endParaRPr>
          </a:p>
        </p:txBody>
      </p:sp>
      <p:sp>
        <p:nvSpPr>
          <p:cNvPr id="10245" name="Rectangle 8"/>
          <p:cNvSpPr/>
          <p:nvPr/>
        </p:nvSpPr>
        <p:spPr>
          <a:xfrm>
            <a:off x="6545263" y="2530475"/>
            <a:ext cx="2305050" cy="1295400"/>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p>
            <a:pPr algn="ctr">
              <a:spcAft>
                <a:spcPct val="60000"/>
              </a:spcAft>
              <a:buFont typeface="Arial" panose="020B0604020202020204" pitchFamily="34" charset="0"/>
            </a:pPr>
            <a:r>
              <a:rPr lang="zh-CN" altLang="en-US" b="1" dirty="0">
                <a:latin typeface="Arial" panose="020B0604020202020204" pitchFamily="34" charset="0"/>
                <a:ea typeface="宋体" panose="02010600030101010101" pitchFamily="2" charset="-122"/>
              </a:rPr>
              <a:t>法律遵从：</a:t>
            </a:r>
            <a:endParaRPr lang="zh-CN" altLang="en-US" b="1" dirty="0">
              <a:latin typeface="Arial" panose="020B0604020202020204" pitchFamily="34" charset="0"/>
              <a:ea typeface="宋体" panose="02010600030101010101" pitchFamily="2" charset="-122"/>
            </a:endParaRPr>
          </a:p>
          <a:p>
            <a:pPr algn="ctr">
              <a:buFont typeface="Arial" panose="020B0604020202020204" pitchFamily="34" charset="0"/>
            </a:pPr>
            <a:r>
              <a:rPr lang="zh-CN" altLang="en-US" dirty="0">
                <a:latin typeface="Arial" panose="020B0604020202020204" pitchFamily="34" charset="0"/>
                <a:ea typeface="宋体" panose="02010600030101010101" pitchFamily="2" charset="-122"/>
              </a:rPr>
              <a:t>归档的邮件需要满足</a:t>
            </a:r>
            <a:endParaRPr lang="en-US" altLang="zh-CN" dirty="0">
              <a:latin typeface="Arial" panose="020B0604020202020204" pitchFamily="34" charset="0"/>
              <a:ea typeface="宋体" panose="02010600030101010101" pitchFamily="2" charset="-122"/>
            </a:endParaRPr>
          </a:p>
          <a:p>
            <a:pPr algn="ctr">
              <a:buFont typeface="Arial" panose="020B0604020202020204" pitchFamily="34" charset="0"/>
            </a:pPr>
            <a:r>
              <a:rPr lang="zh-CN" altLang="en-US" dirty="0">
                <a:latin typeface="Arial" panose="020B0604020202020204" pitchFamily="34" charset="0"/>
                <a:ea typeface="宋体" panose="02010600030101010101" pitchFamily="2" charset="-122"/>
              </a:rPr>
              <a:t>诉讼要求，不可删改</a:t>
            </a:r>
            <a:endParaRPr lang="zh-CN" altLang="en-US" dirty="0">
              <a:latin typeface="Arial" panose="020B0604020202020204" pitchFamily="34" charset="0"/>
              <a:ea typeface="宋体" panose="02010600030101010101" pitchFamily="2" charset="-122"/>
            </a:endParaRPr>
          </a:p>
        </p:txBody>
      </p:sp>
      <p:sp>
        <p:nvSpPr>
          <p:cNvPr id="10246" name="Rectangle 9"/>
          <p:cNvSpPr/>
          <p:nvPr/>
        </p:nvSpPr>
        <p:spPr>
          <a:xfrm>
            <a:off x="2873375" y="5986463"/>
            <a:ext cx="3240088" cy="503237"/>
          </a:xfrm>
          <a:prstGeom prst="rect">
            <a:avLst/>
          </a:prstGeom>
          <a:solidFill>
            <a:schemeClr val="accent1"/>
          </a:solidFill>
          <a:ln w="9525" cap="flat" cmpd="sng">
            <a:solidFill>
              <a:schemeClr val="tx1"/>
            </a:solidFill>
            <a:prstDash val="solid"/>
            <a:miter/>
            <a:headEnd type="none" w="med" len="med"/>
            <a:tailEnd type="none" w="med" len="med"/>
          </a:ln>
        </p:spPr>
        <p:txBody>
          <a:bodyPr wrap="none" anchor="ctr"/>
          <a:p>
            <a:pPr algn="ctr">
              <a:buFont typeface="Arial" panose="020B0604020202020204" pitchFamily="34" charset="0"/>
            </a:pPr>
            <a:r>
              <a:rPr lang="zh-CN" altLang="en-US" sz="2200" b="1" dirty="0">
                <a:latin typeface="Arial" panose="020B0604020202020204" pitchFamily="34" charset="0"/>
                <a:ea typeface="宋体" panose="02010600030101010101" pitchFamily="2" charset="-122"/>
              </a:rPr>
              <a:t>企业经营数据存储管理</a:t>
            </a:r>
            <a:endParaRPr lang="zh-CN" altLang="en-US" sz="2200" b="1" dirty="0">
              <a:latin typeface="Arial" panose="020B0604020202020204" pitchFamily="34" charset="0"/>
              <a:ea typeface="宋体" panose="02010600030101010101" pitchFamily="2"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文本框 7"/>
          <p:cNvSpPr txBox="1"/>
          <p:nvPr/>
        </p:nvSpPr>
        <p:spPr>
          <a:xfrm>
            <a:off x="500063" y="803275"/>
            <a:ext cx="3325812" cy="521970"/>
          </a:xfrm>
          <a:prstGeom prst="rect">
            <a:avLst/>
          </a:prstGeom>
          <a:noFill/>
          <a:ln w="9525">
            <a:noFill/>
          </a:ln>
        </p:spPr>
        <p:txBody>
          <a:bodyPr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三权分立</a:t>
            </a:r>
            <a:endParaRPr lang="zh-CN" altLang="en-US" b="1" dirty="0">
              <a:solidFill>
                <a:srgbClr val="404040"/>
              </a:solidFill>
              <a:latin typeface="宋体" panose="02010600030101010101" pitchFamily="2" charset="-122"/>
              <a:ea typeface="微软雅黑" panose="020B0503020204020204" pitchFamily="34" charset="-122"/>
              <a:sym typeface="宋体" panose="02010600030101010101" pitchFamily="2" charset="-122"/>
            </a:endParaRPr>
          </a:p>
        </p:txBody>
      </p:sp>
      <p:cxnSp>
        <p:nvCxnSpPr>
          <p:cNvPr id="5" name="直接连接符 4"/>
          <p:cNvCxnSpPr/>
          <p:nvPr/>
        </p:nvCxnSpPr>
        <p:spPr>
          <a:xfrm>
            <a:off x="0" y="1342390"/>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0244" name="组合 24"/>
          <p:cNvGrpSpPr/>
          <p:nvPr/>
        </p:nvGrpSpPr>
        <p:grpSpPr>
          <a:xfrm>
            <a:off x="2333197" y="2107560"/>
            <a:ext cx="4296064" cy="3692276"/>
            <a:chOff x="-753859" y="-813069"/>
            <a:chExt cx="4296082" cy="3690593"/>
          </a:xfrm>
        </p:grpSpPr>
        <p:sp>
          <p:nvSpPr>
            <p:cNvPr id="10245" name="任意多边形 25"/>
            <p:cNvSpPr/>
            <p:nvPr/>
          </p:nvSpPr>
          <p:spPr>
            <a:xfrm>
              <a:off x="162331" y="153130"/>
              <a:ext cx="2462410" cy="2461277"/>
            </a:xfrm>
            <a:custGeom>
              <a:avLst/>
              <a:gdLst>
                <a:gd name="txL" fmla="*/ 0 w 1380641"/>
                <a:gd name="txT" fmla="*/ 0 h 1380641"/>
                <a:gd name="txR" fmla="*/ 1380641 w 1380641"/>
                <a:gd name="txB" fmla="*/ 1380641 h 1380641"/>
              </a:gdLst>
              <a:ahLst/>
              <a:cxnLst>
                <a:cxn ang="0">
                  <a:pos x="0" y="690321"/>
                </a:cxn>
                <a:cxn ang="0">
                  <a:pos x="690321" y="0"/>
                </a:cxn>
                <a:cxn ang="0">
                  <a:pos x="1380642" y="690321"/>
                </a:cxn>
                <a:cxn ang="0">
                  <a:pos x="690321" y="1380642"/>
                </a:cxn>
                <a:cxn ang="0">
                  <a:pos x="0" y="690321"/>
                </a:cxn>
              </a:cxnLst>
              <a:rect l="txL" t="txT" r="txR" b="txB"/>
              <a:pathLst>
                <a:path w="1380641" h="1380641">
                  <a:moveTo>
                    <a:pt x="0" y="690321"/>
                  </a:moveTo>
                  <a:cubicBezTo>
                    <a:pt x="0" y="309067"/>
                    <a:pt x="309067" y="0"/>
                    <a:pt x="690321" y="0"/>
                  </a:cubicBezTo>
                  <a:cubicBezTo>
                    <a:pt x="1071575" y="0"/>
                    <a:pt x="1380642" y="309067"/>
                    <a:pt x="1380642" y="690321"/>
                  </a:cubicBezTo>
                  <a:cubicBezTo>
                    <a:pt x="1380642" y="1071575"/>
                    <a:pt x="1071575" y="1380642"/>
                    <a:pt x="690321" y="1380642"/>
                  </a:cubicBezTo>
                  <a:cubicBezTo>
                    <a:pt x="309067" y="1380642"/>
                    <a:pt x="0" y="1071575"/>
                    <a:pt x="0" y="690321"/>
                  </a:cubicBezTo>
                  <a:close/>
                </a:path>
              </a:pathLst>
            </a:custGeom>
            <a:solidFill>
              <a:srgbClr val="CD1F06"/>
            </a:solidFill>
            <a:ln w="9525" cap="flat" cmpd="sng">
              <a:solidFill>
                <a:schemeClr val="accent2"/>
              </a:solidFill>
              <a:prstDash val="solid"/>
              <a:bevel/>
              <a:headEnd type="none" w="med" len="med"/>
              <a:tailEnd type="none" w="med" len="med"/>
            </a:ln>
          </p:spPr>
          <p:txBody>
            <a:bodyPr vert="horz" wrap="square" lIns="231400" tIns="231400" rIns="231400" bIns="231400" anchor="ctr"/>
            <a:p>
              <a:pPr algn="ctr">
                <a:lnSpc>
                  <a:spcPct val="90000"/>
                </a:lnSpc>
                <a:spcAft>
                  <a:spcPct val="35000"/>
                </a:spcAft>
              </a:pPr>
              <a:r>
                <a:rPr lang="zh-CN" sz="23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邮件归档系统</a:t>
              </a:r>
              <a:endParaRPr lang="zh-CN" sz="23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46" name="任意多边形 26"/>
            <p:cNvSpPr/>
            <p:nvPr/>
          </p:nvSpPr>
          <p:spPr>
            <a:xfrm>
              <a:off x="654176" y="-813069"/>
              <a:ext cx="1440006" cy="1439343"/>
            </a:xfrm>
            <a:custGeom>
              <a:avLst/>
              <a:gdLst>
                <a:gd name="txL" fmla="*/ 0 w 690320"/>
                <a:gd name="txT" fmla="*/ 0 h 690320"/>
                <a:gd name="txR" fmla="*/ 690320 w 690320"/>
                <a:gd name="txB" fmla="*/ 690320 h 690320"/>
              </a:gdLst>
              <a:ahLst/>
              <a:cxnLst>
                <a:cxn ang="0">
                  <a:pos x="0" y="345160"/>
                </a:cxn>
                <a:cxn ang="0">
                  <a:pos x="345160" y="0"/>
                </a:cxn>
                <a:cxn ang="0">
                  <a:pos x="690320" y="345160"/>
                </a:cxn>
                <a:cxn ang="0">
                  <a:pos x="345160" y="690320"/>
                </a:cxn>
                <a:cxn ang="0">
                  <a:pos x="0" y="345160"/>
                </a:cxn>
              </a:cxnLst>
              <a:rect l="txL" t="txT" r="txR" b="txB"/>
              <a:pathLst>
                <a:path w="690320" h="690320">
                  <a:moveTo>
                    <a:pt x="0" y="345160"/>
                  </a:moveTo>
                  <a:cubicBezTo>
                    <a:pt x="0" y="154533"/>
                    <a:pt x="154533" y="0"/>
                    <a:pt x="345160" y="0"/>
                  </a:cubicBezTo>
                  <a:cubicBezTo>
                    <a:pt x="535787" y="0"/>
                    <a:pt x="690320" y="154533"/>
                    <a:pt x="690320" y="345160"/>
                  </a:cubicBezTo>
                  <a:cubicBezTo>
                    <a:pt x="690320" y="535787"/>
                    <a:pt x="535787" y="690320"/>
                    <a:pt x="345160" y="690320"/>
                  </a:cubicBezTo>
                  <a:cubicBezTo>
                    <a:pt x="154533" y="690320"/>
                    <a:pt x="0" y="535787"/>
                    <a:pt x="0" y="345160"/>
                  </a:cubicBezTo>
                  <a:close/>
                </a:path>
              </a:pathLst>
            </a:custGeom>
            <a:solidFill>
              <a:srgbClr val="DFD2A0"/>
            </a:solidFill>
            <a:ln w="9525" cap="flat" cmpd="sng">
              <a:solidFill>
                <a:schemeClr val="accent1"/>
              </a:solidFill>
              <a:prstDash val="solid"/>
              <a:bevel/>
              <a:headEnd type="none" w="med" len="med"/>
              <a:tailEnd type="none" w="med" len="med"/>
            </a:ln>
          </p:spPr>
          <p:txBody>
            <a:bodyPr vert="horz" wrap="square" lIns="122685" tIns="122685" rIns="122685" bIns="122685" anchor="ctr"/>
            <a:p>
              <a:pPr algn="ctr">
                <a:lnSpc>
                  <a:spcPct val="90000"/>
                </a:lnSpc>
                <a:spcAft>
                  <a:spcPct val="35000"/>
                </a:spcAft>
              </a:pPr>
              <a:r>
                <a:rPr lang="zh-CN" altLang="en-US" sz="2400" dirty="0">
                  <a:latin typeface="微软雅黑" panose="020B0503020204020204" pitchFamily="34" charset="-122"/>
                  <a:ea typeface="微软雅黑" panose="020B0503020204020204" pitchFamily="34" charset="-122"/>
                  <a:sym typeface="微软雅黑" panose="020B0503020204020204" pitchFamily="34" charset="-122"/>
                </a:rPr>
                <a:t>管理员</a:t>
              </a:r>
              <a:endParaRPr lang="zh-CN" altLang="en-US" sz="24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48" name="任意多边形 28"/>
            <p:cNvSpPr/>
            <p:nvPr/>
          </p:nvSpPr>
          <p:spPr>
            <a:xfrm>
              <a:off x="2102217" y="1438181"/>
              <a:ext cx="1440006" cy="1439343"/>
            </a:xfrm>
            <a:custGeom>
              <a:avLst/>
              <a:gdLst>
                <a:gd name="txL" fmla="*/ 0 w 690320"/>
                <a:gd name="txT" fmla="*/ 0 h 690320"/>
                <a:gd name="txR" fmla="*/ 690320 w 690320"/>
                <a:gd name="txB" fmla="*/ 690320 h 690320"/>
              </a:gdLst>
              <a:ahLst/>
              <a:cxnLst>
                <a:cxn ang="0">
                  <a:pos x="0" y="345160"/>
                </a:cxn>
                <a:cxn ang="0">
                  <a:pos x="345160" y="0"/>
                </a:cxn>
                <a:cxn ang="0">
                  <a:pos x="690320" y="345160"/>
                </a:cxn>
                <a:cxn ang="0">
                  <a:pos x="345160" y="690320"/>
                </a:cxn>
                <a:cxn ang="0">
                  <a:pos x="0" y="345160"/>
                </a:cxn>
              </a:cxnLst>
              <a:rect l="txL" t="txT" r="txR" b="txB"/>
              <a:pathLst>
                <a:path w="690320" h="690320">
                  <a:moveTo>
                    <a:pt x="0" y="345160"/>
                  </a:moveTo>
                  <a:cubicBezTo>
                    <a:pt x="0" y="154533"/>
                    <a:pt x="154533" y="0"/>
                    <a:pt x="345160" y="0"/>
                  </a:cubicBezTo>
                  <a:cubicBezTo>
                    <a:pt x="535787" y="0"/>
                    <a:pt x="690320" y="154533"/>
                    <a:pt x="690320" y="345160"/>
                  </a:cubicBezTo>
                  <a:cubicBezTo>
                    <a:pt x="690320" y="535787"/>
                    <a:pt x="535787" y="690320"/>
                    <a:pt x="345160" y="690320"/>
                  </a:cubicBezTo>
                  <a:cubicBezTo>
                    <a:pt x="154533" y="690320"/>
                    <a:pt x="0" y="535787"/>
                    <a:pt x="0" y="345160"/>
                  </a:cubicBezTo>
                  <a:close/>
                </a:path>
              </a:pathLst>
            </a:custGeom>
            <a:solidFill>
              <a:srgbClr val="DFD2A0"/>
            </a:solidFill>
            <a:ln w="9525" cap="flat" cmpd="sng">
              <a:solidFill>
                <a:srgbClr val="4BACC6"/>
              </a:solidFill>
              <a:prstDash val="solid"/>
              <a:bevel/>
              <a:headEnd type="none" w="med" len="med"/>
              <a:tailEnd type="none" w="med" len="med"/>
            </a:ln>
          </p:spPr>
          <p:txBody>
            <a:bodyPr vert="horz" wrap="square" lIns="122685" tIns="122685" rIns="122685" bIns="122685" anchor="ctr"/>
            <a:p>
              <a:pPr algn="ctr">
                <a:lnSpc>
                  <a:spcPct val="90000"/>
                </a:lnSpc>
                <a:spcAft>
                  <a:spcPct val="35000"/>
                </a:spcAft>
              </a:pPr>
              <a:r>
                <a:rPr lang="zh-CN" altLang="en-US" sz="2400" dirty="0">
                  <a:latin typeface="微软雅黑" panose="020B0503020204020204" pitchFamily="34" charset="-122"/>
                  <a:ea typeface="微软雅黑" panose="020B0503020204020204" pitchFamily="34" charset="-122"/>
                  <a:sym typeface="微软雅黑" panose="020B0503020204020204" pitchFamily="34" charset="-122"/>
                </a:rPr>
                <a:t>安全监察员</a:t>
              </a:r>
              <a:endParaRPr lang="zh-CN" altLang="en-US" sz="24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49" name="任意多边形 29"/>
            <p:cNvSpPr/>
            <p:nvPr/>
          </p:nvSpPr>
          <p:spPr>
            <a:xfrm>
              <a:off x="-753859" y="1424852"/>
              <a:ext cx="1440006" cy="1439343"/>
            </a:xfrm>
            <a:custGeom>
              <a:avLst/>
              <a:gdLst>
                <a:gd name="txL" fmla="*/ 0 w 690320"/>
                <a:gd name="txT" fmla="*/ 0 h 690320"/>
                <a:gd name="txR" fmla="*/ 690320 w 690320"/>
                <a:gd name="txB" fmla="*/ 690320 h 690320"/>
              </a:gdLst>
              <a:ahLst/>
              <a:cxnLst>
                <a:cxn ang="0">
                  <a:pos x="0" y="345160"/>
                </a:cxn>
                <a:cxn ang="0">
                  <a:pos x="345160" y="0"/>
                </a:cxn>
                <a:cxn ang="0">
                  <a:pos x="690320" y="345160"/>
                </a:cxn>
                <a:cxn ang="0">
                  <a:pos x="345160" y="690320"/>
                </a:cxn>
                <a:cxn ang="0">
                  <a:pos x="0" y="345160"/>
                </a:cxn>
              </a:cxnLst>
              <a:rect l="txL" t="txT" r="txR" b="txB"/>
              <a:pathLst>
                <a:path w="690320" h="690320">
                  <a:moveTo>
                    <a:pt x="0" y="345160"/>
                  </a:moveTo>
                  <a:cubicBezTo>
                    <a:pt x="0" y="154533"/>
                    <a:pt x="154533" y="0"/>
                    <a:pt x="345160" y="0"/>
                  </a:cubicBezTo>
                  <a:cubicBezTo>
                    <a:pt x="535787" y="0"/>
                    <a:pt x="690320" y="154533"/>
                    <a:pt x="690320" y="345160"/>
                  </a:cubicBezTo>
                  <a:cubicBezTo>
                    <a:pt x="690320" y="535787"/>
                    <a:pt x="535787" y="690320"/>
                    <a:pt x="345160" y="690320"/>
                  </a:cubicBezTo>
                  <a:cubicBezTo>
                    <a:pt x="154533" y="690320"/>
                    <a:pt x="0" y="535787"/>
                    <a:pt x="0" y="345160"/>
                  </a:cubicBezTo>
                  <a:close/>
                </a:path>
              </a:pathLst>
            </a:custGeom>
            <a:solidFill>
              <a:srgbClr val="DFD2A0"/>
            </a:solidFill>
            <a:ln w="9525" cap="flat" cmpd="sng">
              <a:solidFill>
                <a:schemeClr val="accent1"/>
              </a:solidFill>
              <a:prstDash val="solid"/>
              <a:bevel/>
              <a:headEnd type="none" w="med" len="med"/>
              <a:tailEnd type="none" w="med" len="med"/>
            </a:ln>
          </p:spPr>
          <p:txBody>
            <a:bodyPr vert="horz" wrap="square" lIns="122685" tIns="122685" rIns="122685" bIns="122685" anchor="ctr"/>
            <a:p>
              <a:pPr algn="ctr">
                <a:lnSpc>
                  <a:spcPct val="90000"/>
                </a:lnSpc>
                <a:spcAft>
                  <a:spcPct val="35000"/>
                </a:spcAft>
              </a:pPr>
              <a:r>
                <a:rPr lang="zh-CN" altLang="en-US" sz="2400" dirty="0">
                  <a:latin typeface="微软雅黑" panose="020B0503020204020204" pitchFamily="34" charset="-122"/>
                  <a:ea typeface="微软雅黑" panose="020B0503020204020204" pitchFamily="34" charset="-122"/>
                  <a:sym typeface="微软雅黑" panose="020B0503020204020204" pitchFamily="34" charset="-122"/>
                </a:rPr>
                <a:t>审计员</a:t>
              </a:r>
              <a:endParaRPr lang="zh-CN" altLang="en-US" sz="2400" dirty="0">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0251" name="矩形 6"/>
          <p:cNvSpPr/>
          <p:nvPr/>
        </p:nvSpPr>
        <p:spPr>
          <a:xfrm>
            <a:off x="6746875" y="5142865"/>
            <a:ext cx="1645920" cy="426720"/>
          </a:xfrm>
          <a:prstGeom prst="rect">
            <a:avLst/>
          </a:prstGeom>
          <a:noFill/>
          <a:ln w="9525">
            <a:noFill/>
          </a:ln>
        </p:spPr>
        <p:txBody>
          <a:bodyPr wrap="square" lIns="68573" tIns="34286" rIns="68573" bIns="34286">
            <a:spAutoFit/>
          </a:bodyPr>
          <a:p>
            <a:pPr>
              <a:lnSpc>
                <a:spcPct val="130000"/>
              </a:lnSpc>
            </a:pPr>
            <a:r>
              <a:rPr lang="zh-CN" altLang="en-US" sz="18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归档事件监测</a:t>
            </a:r>
            <a:endParaRPr lang="zh-CN" altLang="en-US" sz="18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0255" name="组合 10"/>
          <p:cNvGrpSpPr/>
          <p:nvPr/>
        </p:nvGrpSpPr>
        <p:grpSpPr>
          <a:xfrm>
            <a:off x="290830" y="5347335"/>
            <a:ext cx="2459355" cy="215900"/>
            <a:chOff x="0" y="0"/>
            <a:chExt cx="4464496" cy="288032"/>
          </a:xfrm>
        </p:grpSpPr>
        <p:sp>
          <p:nvSpPr>
            <p:cNvPr id="10256" name="直接连接符 11"/>
            <p:cNvSpPr/>
            <p:nvPr/>
          </p:nvSpPr>
          <p:spPr>
            <a:xfrm flipH="1">
              <a:off x="4032448" y="0"/>
              <a:ext cx="432048" cy="288032"/>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sp>
        <p:sp>
          <p:nvSpPr>
            <p:cNvPr id="10257" name="直接连接符 12"/>
            <p:cNvSpPr/>
            <p:nvPr/>
          </p:nvSpPr>
          <p:spPr>
            <a:xfrm flipH="1">
              <a:off x="0" y="288032"/>
              <a:ext cx="4032448" cy="1"/>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sp>
      </p:grpSp>
      <p:sp>
        <p:nvSpPr>
          <p:cNvPr id="10258" name="直接连接符 13"/>
          <p:cNvSpPr/>
          <p:nvPr/>
        </p:nvSpPr>
        <p:spPr>
          <a:xfrm>
            <a:off x="2493328" y="1997075"/>
            <a:ext cx="4105275" cy="0"/>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sp>
      <p:grpSp>
        <p:nvGrpSpPr>
          <p:cNvPr id="10262" name="组合 17"/>
          <p:cNvGrpSpPr/>
          <p:nvPr/>
        </p:nvGrpSpPr>
        <p:grpSpPr>
          <a:xfrm flipH="1">
            <a:off x="6266180" y="5347970"/>
            <a:ext cx="2025650" cy="244475"/>
            <a:chOff x="0" y="0"/>
            <a:chExt cx="4464496" cy="288032"/>
          </a:xfrm>
        </p:grpSpPr>
        <p:sp>
          <p:nvSpPr>
            <p:cNvPr id="10263" name="直接连接符 18"/>
            <p:cNvSpPr/>
            <p:nvPr/>
          </p:nvSpPr>
          <p:spPr>
            <a:xfrm flipH="1">
              <a:off x="4032448" y="0"/>
              <a:ext cx="432048" cy="288032"/>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sp>
        <p:sp>
          <p:nvSpPr>
            <p:cNvPr id="10264" name="直接连接符 19"/>
            <p:cNvSpPr/>
            <p:nvPr/>
          </p:nvSpPr>
          <p:spPr>
            <a:xfrm flipH="1">
              <a:off x="0" y="288032"/>
              <a:ext cx="4032448" cy="1"/>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sp>
      </p:grpSp>
      <p:sp>
        <p:nvSpPr>
          <p:cNvPr id="10268" name="直接连接符 23"/>
          <p:cNvSpPr/>
          <p:nvPr/>
        </p:nvSpPr>
        <p:spPr>
          <a:xfrm flipV="1">
            <a:off x="4465320" y="1997075"/>
            <a:ext cx="0" cy="320675"/>
          </a:xfrm>
          <a:prstGeom prst="line">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sp>
      <p:sp>
        <p:nvSpPr>
          <p:cNvPr id="2" name="矩形 6"/>
          <p:cNvSpPr/>
          <p:nvPr/>
        </p:nvSpPr>
        <p:spPr>
          <a:xfrm>
            <a:off x="2480310" y="1597025"/>
            <a:ext cx="4105275" cy="426720"/>
          </a:xfrm>
          <a:prstGeom prst="rect">
            <a:avLst/>
          </a:prstGeom>
          <a:noFill/>
          <a:ln w="9525">
            <a:noFill/>
          </a:ln>
        </p:spPr>
        <p:txBody>
          <a:bodyPr wrap="square" lIns="68573" tIns="34286" rIns="68573" bIns="34286">
            <a:spAutoFit/>
          </a:bodyPr>
          <a:p>
            <a:pPr>
              <a:lnSpc>
                <a:spcPct val="130000"/>
              </a:lnSpc>
            </a:pPr>
            <a:r>
              <a:rPr lang="zh-CN" altLang="en-US" sz="18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系统设置与维护、 用户添加</a:t>
            </a:r>
            <a:endParaRPr lang="zh-CN" altLang="en-US" sz="18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6"/>
          <p:cNvSpPr/>
          <p:nvPr/>
        </p:nvSpPr>
        <p:spPr>
          <a:xfrm>
            <a:off x="497205" y="5109845"/>
            <a:ext cx="1645920" cy="426720"/>
          </a:xfrm>
          <a:prstGeom prst="rect">
            <a:avLst/>
          </a:prstGeom>
          <a:noFill/>
          <a:ln w="9525">
            <a:noFill/>
          </a:ln>
        </p:spPr>
        <p:txBody>
          <a:bodyPr wrap="square" lIns="68573" tIns="34286" rIns="68573" bIns="34286">
            <a:spAutoFit/>
          </a:bodyPr>
          <a:p>
            <a:pPr>
              <a:lnSpc>
                <a:spcPct val="130000"/>
              </a:lnSpc>
            </a:pPr>
            <a:r>
              <a:rPr lang="zh-CN" altLang="en-US" sz="18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归档数据权限</a:t>
            </a:r>
            <a:endParaRPr lang="zh-CN" altLang="en-US" sz="18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6"/>
          <p:cNvSpPr/>
          <p:nvPr/>
        </p:nvSpPr>
        <p:spPr>
          <a:xfrm>
            <a:off x="6767195" y="5536565"/>
            <a:ext cx="2007235" cy="426720"/>
          </a:xfrm>
          <a:prstGeom prst="rect">
            <a:avLst/>
          </a:prstGeom>
          <a:noFill/>
          <a:ln w="9525">
            <a:noFill/>
          </a:ln>
        </p:spPr>
        <p:txBody>
          <a:bodyPr wrap="square" lIns="68573" tIns="34286" rIns="68573" bIns="34286">
            <a:spAutoFit/>
          </a:bodyPr>
          <a:p>
            <a:pPr>
              <a:lnSpc>
                <a:spcPct val="130000"/>
              </a:lnSpc>
            </a:pPr>
            <a:r>
              <a:rPr lang="zh-CN" altLang="en-US" sz="18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安全事件统计操作</a:t>
            </a:r>
            <a:endParaRPr lang="zh-CN" altLang="en-US" sz="18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矩形 6"/>
          <p:cNvSpPr/>
          <p:nvPr/>
        </p:nvSpPr>
        <p:spPr>
          <a:xfrm>
            <a:off x="510540" y="5493385"/>
            <a:ext cx="1645920" cy="426720"/>
          </a:xfrm>
          <a:prstGeom prst="rect">
            <a:avLst/>
          </a:prstGeom>
          <a:noFill/>
          <a:ln w="9525">
            <a:noFill/>
          </a:ln>
        </p:spPr>
        <p:txBody>
          <a:bodyPr wrap="square" lIns="68573" tIns="34286" rIns="68573" bIns="34286">
            <a:spAutoFit/>
          </a:bodyPr>
          <a:p>
            <a:pPr>
              <a:lnSpc>
                <a:spcPct val="130000"/>
              </a:lnSpc>
            </a:pPr>
            <a:r>
              <a:rPr lang="zh-CN" altLang="en-US" sz="18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审计权限分配</a:t>
            </a:r>
            <a:endParaRPr lang="zh-CN" altLang="en-US" sz="18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withEffect">
                                  <p:stCondLst>
                                    <p:cond delay="0"/>
                                  </p:stCondLst>
                                  <p:childTnLst>
                                    <p:set>
                                      <p:cBhvr>
                                        <p:cTn id="6" dur="1" fill="hold">
                                          <p:stCondLst>
                                            <p:cond delay="0"/>
                                          </p:stCondLst>
                                        </p:cTn>
                                        <p:tgtEl>
                                          <p:spTgt spid="10251"/>
                                        </p:tgtEl>
                                        <p:attrNameLst>
                                          <p:attrName>style.visibility</p:attrName>
                                        </p:attrNameLst>
                                      </p:cBhvr>
                                      <p:to>
                                        <p:strVal val="visible"/>
                                      </p:to>
                                    </p:set>
                                    <p:anim calcmode="lin" valueType="num">
                                      <p:cBhvr>
                                        <p:cTn id="7" dur="500" fill="hold"/>
                                        <p:tgtEl>
                                          <p:spTgt spid="10251"/>
                                        </p:tgtEl>
                                        <p:attrNameLst>
                                          <p:attrName>ppt_x</p:attrName>
                                        </p:attrNameLst>
                                      </p:cBhvr>
                                      <p:tavLst>
                                        <p:tav tm="0">
                                          <p:val>
                                            <p:strVal val="1+#ppt_w/2"/>
                                          </p:val>
                                        </p:tav>
                                        <p:tav tm="100000">
                                          <p:val>
                                            <p:strVal val="#ppt_x"/>
                                          </p:val>
                                        </p:tav>
                                      </p:tavLst>
                                    </p:anim>
                                    <p:anim calcmode="lin" valueType="num">
                                      <p:cBhvr>
                                        <p:cTn id="8" dur="500" fill="hold"/>
                                        <p:tgtEl>
                                          <p:spTgt spid="10251"/>
                                        </p:tgtEl>
                                        <p:attrNameLst>
                                          <p:attrName>ppt_y</p:attrName>
                                        </p:attrNameLst>
                                      </p:cBhvr>
                                      <p:tavLst>
                                        <p:tav tm="0">
                                          <p:val>
                                            <p:strVal val="1+#ppt_h/2"/>
                                          </p:val>
                                        </p:tav>
                                        <p:tav tm="100000">
                                          <p:val>
                                            <p:strVal val="#ppt_y"/>
                                          </p:val>
                                        </p:tav>
                                      </p:tavLst>
                                    </p:anim>
                                  </p:childTnLst>
                                </p:cTn>
                              </p:par>
                              <p:par>
                                <p:cTn id="9" presetID="2" presetClass="entr" presetSubtype="6" decel="10000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ppt_x</p:attrName>
                                        </p:attrNameLst>
                                      </p:cBhvr>
                                      <p:tavLst>
                                        <p:tav tm="0">
                                          <p:val>
                                            <p:strVal val="1+#ppt_w/2"/>
                                          </p:val>
                                        </p:tav>
                                        <p:tav tm="100000">
                                          <p:val>
                                            <p:strVal val="#ppt_x"/>
                                          </p:val>
                                        </p:tav>
                                      </p:tavLst>
                                    </p:anim>
                                    <p:anim calcmode="lin" valueType="num">
                                      <p:cBhvr>
                                        <p:cTn id="12" dur="500" fill="hold"/>
                                        <p:tgtEl>
                                          <p:spTgt spid="2"/>
                                        </p:tgtEl>
                                        <p:attrNameLst>
                                          <p:attrName>ppt_y</p:attrName>
                                        </p:attrNameLst>
                                      </p:cBhvr>
                                      <p:tavLst>
                                        <p:tav tm="0">
                                          <p:val>
                                            <p:strVal val="1+#ppt_h/2"/>
                                          </p:val>
                                        </p:tav>
                                        <p:tav tm="100000">
                                          <p:val>
                                            <p:strVal val="#ppt_y"/>
                                          </p:val>
                                        </p:tav>
                                      </p:tavLst>
                                    </p:anim>
                                  </p:childTnLst>
                                </p:cTn>
                              </p:par>
                              <p:par>
                                <p:cTn id="13" presetID="2" presetClass="entr" presetSubtype="6" decel="10000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ppt_x</p:attrName>
                                        </p:attrNameLst>
                                      </p:cBhvr>
                                      <p:tavLst>
                                        <p:tav tm="0">
                                          <p:val>
                                            <p:strVal val="1+#ppt_w/2"/>
                                          </p:val>
                                        </p:tav>
                                        <p:tav tm="100000">
                                          <p:val>
                                            <p:strVal val="#ppt_x"/>
                                          </p:val>
                                        </p:tav>
                                      </p:tavLst>
                                    </p:anim>
                                    <p:anim calcmode="lin" valueType="num">
                                      <p:cBhvr>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6"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ppt_x</p:attrName>
                                        </p:attrNameLst>
                                      </p:cBhvr>
                                      <p:tavLst>
                                        <p:tav tm="0">
                                          <p:val>
                                            <p:strVal val="1+#ppt_w/2"/>
                                          </p:val>
                                        </p:tav>
                                        <p:tav tm="100000">
                                          <p:val>
                                            <p:strVal val="#ppt_x"/>
                                          </p:val>
                                        </p:tav>
                                      </p:tavLst>
                                    </p:anim>
                                    <p:anim calcmode="lin" valueType="num">
                                      <p:cBhvr>
                                        <p:cTn id="20" dur="500" fill="hold"/>
                                        <p:tgtEl>
                                          <p:spTgt spid="4"/>
                                        </p:tgtEl>
                                        <p:attrNameLst>
                                          <p:attrName>ppt_y</p:attrName>
                                        </p:attrNameLst>
                                      </p:cBhvr>
                                      <p:tavLst>
                                        <p:tav tm="0">
                                          <p:val>
                                            <p:strVal val="1+#ppt_h/2"/>
                                          </p:val>
                                        </p:tav>
                                        <p:tav tm="100000">
                                          <p:val>
                                            <p:strVal val="#ppt_y"/>
                                          </p:val>
                                        </p:tav>
                                      </p:tavLst>
                                    </p:anim>
                                  </p:childTnLst>
                                </p:cTn>
                              </p:par>
                              <p:par>
                                <p:cTn id="21" presetID="2" presetClass="entr" presetSubtype="6" decel="10000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ppt_x</p:attrName>
                                        </p:attrNameLst>
                                      </p:cBhvr>
                                      <p:tavLst>
                                        <p:tav tm="0">
                                          <p:val>
                                            <p:strVal val="1+#ppt_w/2"/>
                                          </p:val>
                                        </p:tav>
                                        <p:tav tm="100000">
                                          <p:val>
                                            <p:strVal val="#ppt_x"/>
                                          </p:val>
                                        </p:tav>
                                      </p:tavLst>
                                    </p:anim>
                                    <p:anim calcmode="lin" valueType="num">
                                      <p:cBhvr>
                                        <p:cTn id="2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51" grpId="0" bldLvl="0"/>
      <p:bldP spid="2" grpId="0" bldLvl="0"/>
      <p:bldP spid="3" grpId="0" bldLvl="0"/>
      <p:bldP spid="4" grpId="0" bldLvl="0"/>
      <p:bldP spid="7" grpId="0" bldLvl="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89" name="文本框 7"/>
          <p:cNvSpPr txBox="1"/>
          <p:nvPr/>
        </p:nvSpPr>
        <p:spPr>
          <a:xfrm>
            <a:off x="500063" y="803275"/>
            <a:ext cx="3325812" cy="523875"/>
          </a:xfrm>
          <a:prstGeom prst="rect">
            <a:avLst/>
          </a:prstGeom>
          <a:noFill/>
          <a:ln w="9525">
            <a:noFill/>
          </a:ln>
        </p:spPr>
        <p:txBody>
          <a:bodyPr anchor="t">
            <a:spAutoFit/>
          </a:bodyPr>
          <a:p>
            <a:pPr>
              <a:buFont typeface="Arial" panose="020B0604020202020204" pitchFamily="34" charset="0"/>
            </a:pPr>
            <a:r>
              <a:rPr lang="zh-CN" altLang="en-US" sz="2800" b="1" dirty="0">
                <a:solidFill>
                  <a:srgbClr val="000000"/>
                </a:solidFill>
                <a:latin typeface="微软雅黑" panose="020B0503020204020204" pitchFamily="34" charset="-122"/>
                <a:ea typeface="微软雅黑" panose="020B0503020204020204" pitchFamily="34" charset="-122"/>
                <a:sym typeface="黑体" panose="02010609060101010101" pitchFamily="49" charset="-122"/>
              </a:rPr>
              <a:t>登录界面</a:t>
            </a:r>
            <a:endParaRPr lang="zh-CN" altLang="en-US" b="1" dirty="0">
              <a:solidFill>
                <a:srgbClr val="404040"/>
              </a:solidFill>
              <a:latin typeface="宋体" panose="02010600030101010101" pitchFamily="2" charset="-122"/>
              <a:ea typeface="微软雅黑" panose="020B0503020204020204" pitchFamily="34" charset="-122"/>
              <a:sym typeface="宋体" panose="02010600030101010101" pitchFamily="2" charset="-122"/>
            </a:endParaRPr>
          </a:p>
        </p:txBody>
      </p:sp>
      <p:cxnSp>
        <p:nvCxnSpPr>
          <p:cNvPr id="5" name="直接连接符 4"/>
          <p:cNvCxnSpPr/>
          <p:nvPr/>
        </p:nvCxnSpPr>
        <p:spPr>
          <a:xfrm>
            <a:off x="0" y="1355725"/>
            <a:ext cx="9144000" cy="0"/>
          </a:xfrm>
          <a:prstGeom prst="line">
            <a:avLst/>
          </a:prstGeom>
          <a:ln w="12700">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2291" name="图片 3"/>
          <p:cNvPicPr>
            <a:picLocks noChangeAspect="1"/>
          </p:cNvPicPr>
          <p:nvPr/>
        </p:nvPicPr>
        <p:blipFill>
          <a:blip r:embed="rId1"/>
          <a:stretch>
            <a:fillRect/>
          </a:stretch>
        </p:blipFill>
        <p:spPr>
          <a:xfrm>
            <a:off x="195263" y="2001838"/>
            <a:ext cx="8743950" cy="4230687"/>
          </a:xfrm>
          <a:prstGeom prst="rect">
            <a:avLst/>
          </a:prstGeom>
          <a:noFill/>
          <a:ln w="9525">
            <a:noFill/>
          </a:ln>
        </p:spPr>
      </p:pic>
      <p:sp>
        <p:nvSpPr>
          <p:cNvPr id="6" name="矩形 5"/>
          <p:cNvSpPr/>
          <p:nvPr/>
        </p:nvSpPr>
        <p:spPr>
          <a:xfrm>
            <a:off x="5659438" y="2478088"/>
            <a:ext cx="2133600" cy="1166813"/>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8" name="矩形 17"/>
          <p:cNvSpPr/>
          <p:nvPr/>
        </p:nvSpPr>
        <p:spPr>
          <a:xfrm>
            <a:off x="5818188" y="3694113"/>
            <a:ext cx="1828800" cy="582613"/>
          </a:xfrm>
          <a:prstGeom prst="rect">
            <a:avLst/>
          </a:prstGeom>
          <a:noFill/>
          <a:ln w="28575">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2294" name="文本框 10"/>
          <p:cNvSpPr txBox="1"/>
          <p:nvPr/>
        </p:nvSpPr>
        <p:spPr>
          <a:xfrm>
            <a:off x="5659438" y="4325938"/>
            <a:ext cx="2590800" cy="646112"/>
          </a:xfrm>
          <a:prstGeom prst="rect">
            <a:avLst/>
          </a:prstGeom>
          <a:noFill/>
          <a:ln w="9525">
            <a:noFill/>
          </a:ln>
        </p:spPr>
        <p:txBody>
          <a:bodyPr anchor="t">
            <a:spAutoFit/>
          </a:bodyPr>
          <a:p>
            <a:pPr eaLnBrk="0" hangingPunct="0">
              <a:buFont typeface="Arial" panose="020B0604020202020204" pitchFamily="34" charset="0"/>
            </a:pPr>
            <a:r>
              <a:rPr lang="zh-CN" altLang="en-US" dirty="0">
                <a:solidFill>
                  <a:srgbClr val="C55A11"/>
                </a:solidFill>
                <a:latin typeface="黑体" panose="02010609060101010101" pitchFamily="49" charset="-122"/>
                <a:ea typeface="黑体" panose="02010609060101010101" pitchFamily="49" charset="-122"/>
              </a:rPr>
              <a:t>支持中文简体，中文繁体和英语的操作界面。</a:t>
            </a:r>
            <a:endParaRPr lang="zh-CN" altLang="en-US" dirty="0">
              <a:solidFill>
                <a:srgbClr val="C55A11"/>
              </a:solidFill>
              <a:latin typeface="黑体" panose="02010609060101010101" pitchFamily="49" charset="-122"/>
              <a:ea typeface="黑体" panose="02010609060101010101" pitchFamily="49" charset="-122"/>
            </a:endParaRPr>
          </a:p>
        </p:txBody>
      </p:sp>
    </p:spTree>
  </p:cSld>
  <p:clrMapOvr>
    <a:masterClrMapping/>
  </p:clrMapOvr>
</p:sld>
</file>

<file path=ppt/tags/tag1.xml><?xml version="1.0" encoding="utf-8"?>
<p:tagLst xmlns:p="http://schemas.openxmlformats.org/presentationml/2006/main">
  <p:tag name="KSO_WM_TEMPLATE_THUMBS_INDEX" val="1、9、12、13、15、19、24、28"/>
  <p:tag name="KSO_WM_TEMPLATE_CATEGORY" val="custom"/>
  <p:tag name="KSO_WM_TEMPLATE_INDEX" val="129"/>
  <p:tag name="KSO_WM_TAG_VERSION" val="1.0"/>
  <p:tag name="KSO_WM_SLIDE_ID" val="custom129_1"/>
  <p:tag name="KSO_WM_SLIDE_INDEX" val="1"/>
  <p:tag name="KSO_WM_SLIDE_ITEM_CNT" val="2"/>
  <p:tag name="KSO_WM_SLIDE_LAYOUT" val="a_b"/>
  <p:tag name="KSO_WM_SLIDE_LAYOUT_CNT" val="1_1"/>
  <p:tag name="KSO_WM_SLIDE_TYPE" val="title"/>
  <p:tag name="KSO_WM_BEAUTIFY_FLAG" val="#wm#"/>
</p:tagLst>
</file>

<file path=ppt/tags/tag10.xml><?xml version="1.0" encoding="utf-8"?>
<p:tagLst xmlns:p="http://schemas.openxmlformats.org/presentationml/2006/main">
  <p:tag name="KSO_WM_TAG_VERSION" val="1.0"/>
  <p:tag name="KSO_WM_BEAUTIFY_FLAG" val="#wm#"/>
  <p:tag name="KSO_WM_TEMPLATE_CATEGORY" val="diagram"/>
  <p:tag name="KSO_WM_TEMPLATE_INDEX" val="126"/>
  <p:tag name="KSO_WM_UNIT_TYPE" val="l_i"/>
  <p:tag name="KSO_WM_UNIT_INDEX" val="1_1"/>
  <p:tag name="KSO_WM_UNIT_ID" val="diagram126_2*l_i*1_1"/>
  <p:tag name="KSO_WM_UNIT_CLEAR" val="1"/>
  <p:tag name="KSO_WM_UNIT_LAYERLEVEL" val="1_1"/>
  <p:tag name="KSO_WM_DIAGRAM_GROUP_CODE" val="l1-1"/>
</p:tagLst>
</file>

<file path=ppt/tags/tag11.xml><?xml version="1.0" encoding="utf-8"?>
<p:tagLst xmlns:p="http://schemas.openxmlformats.org/presentationml/2006/main">
  <p:tag name="KSO_WM_TAG_VERSION" val="1.0"/>
  <p:tag name="KSO_WM_BEAUTIFY_FLAG" val="#wm#"/>
  <p:tag name="KSO_WM_TEMPLATE_CATEGORY" val="diagram"/>
  <p:tag name="KSO_WM_TEMPLATE_INDEX" val="126"/>
  <p:tag name="KSO_WM_UNIT_TYPE" val="l_i"/>
  <p:tag name="KSO_WM_UNIT_INDEX" val="1_2"/>
  <p:tag name="KSO_WM_UNIT_ID" val="diagram126_2*l_i*1_2"/>
  <p:tag name="KSO_WM_UNIT_CLEAR" val="1"/>
  <p:tag name="KSO_WM_UNIT_LAYERLEVEL" val="1_1"/>
  <p:tag name="KSO_WM_DIAGRAM_GROUP_CODE" val="l1-1"/>
</p:tagLst>
</file>

<file path=ppt/tags/tag12.xml><?xml version="1.0" encoding="utf-8"?>
<p:tagLst xmlns:p="http://schemas.openxmlformats.org/presentationml/2006/main">
  <p:tag name="KSO_WM_TAG_VERSION" val="1.0"/>
  <p:tag name="KSO_WM_BEAUTIFY_FLAG" val="#wm#"/>
  <p:tag name="KSO_WM_TEMPLATE_CATEGORY" val="diagram"/>
  <p:tag name="KSO_WM_TEMPLATE_INDEX" val="126"/>
  <p:tag name="KSO_WM_UNIT_TYPE" val="l_i"/>
  <p:tag name="KSO_WM_UNIT_INDEX" val="1_1"/>
  <p:tag name="KSO_WM_UNIT_ID" val="diagram126_2*l_i*1_1"/>
  <p:tag name="KSO_WM_UNIT_CLEAR" val="1"/>
  <p:tag name="KSO_WM_UNIT_LAYERLEVEL" val="1_1"/>
  <p:tag name="KSO_WM_DIAGRAM_GROUP_CODE" val="l1-1"/>
</p:tagLst>
</file>

<file path=ppt/tags/tag13.xml><?xml version="1.0" encoding="utf-8"?>
<p:tagLst xmlns:p="http://schemas.openxmlformats.org/presentationml/2006/main">
  <p:tag name="KSO_WM_TAG_VERSION" val="1.0"/>
  <p:tag name="KSO_WM_BEAUTIFY_FLAG" val="#wm#"/>
  <p:tag name="KSO_WM_TEMPLATE_CATEGORY" val="diagram"/>
  <p:tag name="KSO_WM_TEMPLATE_INDEX" val="126"/>
  <p:tag name="KSO_WM_UNIT_TYPE" val="l_i"/>
  <p:tag name="KSO_WM_UNIT_INDEX" val="1_2"/>
  <p:tag name="KSO_WM_UNIT_ID" val="diagram126_2*l_i*1_2"/>
  <p:tag name="KSO_WM_UNIT_CLEAR" val="1"/>
  <p:tag name="KSO_WM_UNIT_LAYERLEVEL" val="1_1"/>
  <p:tag name="KSO_WM_DIAGRAM_GROUP_CODE" val="l1-1"/>
</p:tagLst>
</file>

<file path=ppt/tags/tag14.xml><?xml version="1.0" encoding="utf-8"?>
<p:tagLst xmlns:p="http://schemas.openxmlformats.org/presentationml/2006/main">
  <p:tag name="KSO_WM_TAG_VERSION" val="1.0"/>
  <p:tag name="KSO_WM_BEAUTIFY_FLAG" val="#wm#"/>
  <p:tag name="KSO_WM_TEMPLATE_CATEGORY" val="diagram"/>
  <p:tag name="KSO_WM_TEMPLATE_INDEX" val="126"/>
  <p:tag name="KSO_WM_UNIT_TYPE" val="l_i"/>
  <p:tag name="KSO_WM_UNIT_INDEX" val="1_1"/>
  <p:tag name="KSO_WM_UNIT_ID" val="diagram126_2*l_i*1_1"/>
  <p:tag name="KSO_WM_UNIT_CLEAR" val="1"/>
  <p:tag name="KSO_WM_UNIT_LAYERLEVEL" val="1_1"/>
  <p:tag name="KSO_WM_DIAGRAM_GROUP_CODE" val="l1-1"/>
</p:tagLst>
</file>

<file path=ppt/tags/tag15.xml><?xml version="1.0" encoding="utf-8"?>
<p:tagLst xmlns:p="http://schemas.openxmlformats.org/presentationml/2006/main">
  <p:tag name="KSO_WM_TAG_VERSION" val="1.0"/>
  <p:tag name="KSO_WM_BEAUTIFY_FLAG" val="#wm#"/>
  <p:tag name="KSO_WM_TEMPLATE_CATEGORY" val="diagram"/>
  <p:tag name="KSO_WM_TEMPLATE_INDEX" val="126"/>
  <p:tag name="KSO_WM_UNIT_TYPE" val="l_i"/>
  <p:tag name="KSO_WM_UNIT_INDEX" val="1_2"/>
  <p:tag name="KSO_WM_UNIT_ID" val="diagram126_2*l_i*1_2"/>
  <p:tag name="KSO_WM_UNIT_CLEAR" val="1"/>
  <p:tag name="KSO_WM_UNIT_LAYERLEVEL" val="1_1"/>
  <p:tag name="KSO_WM_DIAGRAM_GROUP_CODE" val="l1-1"/>
</p:tagLst>
</file>

<file path=ppt/tags/tag16.xml><?xml version="1.0" encoding="utf-8"?>
<p:tagLst xmlns:p="http://schemas.openxmlformats.org/presentationml/2006/main">
  <p:tag name="KSO_WM_TAG_VERSION" val="1.0"/>
  <p:tag name="KSO_WM_TEMPLATE_CATEGORY" val="diagram"/>
  <p:tag name="KSO_WM_TEMPLATE_INDEX" val="343"/>
  <p:tag name="KSO_WM_UNIT_TYPE" val="l_h_f"/>
  <p:tag name="KSO_WM_UNIT_INDEX" val="1_1_1"/>
  <p:tag name="KSO_WM_UNIT_ID" val="258*l_h_f*1_1_1"/>
  <p:tag name="KSO_WM_UNIT_CLEAR" val="1"/>
  <p:tag name="KSO_WM_UNIT_LAYERLEVEL" val="1_1_1"/>
  <p:tag name="KSO_WM_UNIT_VALUE" val="50"/>
  <p:tag name="KSO_WM_UNIT_HIGHLIGHT" val="0"/>
  <p:tag name="KSO_WM_UNIT_COMPATIBLE" val="0"/>
  <p:tag name="KSO_WM_BEAUTIFY_FLAG" val="#wm#"/>
  <p:tag name="KSO_WM_UNIT_PRESET_TEXT_INDEX" val="4"/>
  <p:tag name="KSO_WM_UNIT_PRESET_TEXT_LEN" val="40"/>
  <p:tag name="KSO_WM_DIAGRAM_GROUP_CODE" val="l1-1"/>
</p:tagLst>
</file>

<file path=ppt/tags/tag17.xml><?xml version="1.0" encoding="utf-8"?>
<p:tagLst xmlns:p="http://schemas.openxmlformats.org/presentationml/2006/main">
  <p:tag name="KSO_WM_TAG_VERSION" val="1.0"/>
  <p:tag name="KSO_WM_TEMPLATE_CATEGORY" val="diagram"/>
  <p:tag name="KSO_WM_TEMPLATE_INDEX" val="343"/>
  <p:tag name="KSO_WM_UNIT_TYPE" val="l_h_f"/>
  <p:tag name="KSO_WM_UNIT_INDEX" val="1_2_1"/>
  <p:tag name="KSO_WM_UNIT_ID" val="258*l_h_f*1_2_1"/>
  <p:tag name="KSO_WM_UNIT_CLEAR" val="1"/>
  <p:tag name="KSO_WM_UNIT_LAYERLEVEL" val="1_1_1"/>
  <p:tag name="KSO_WM_UNIT_VALUE" val="50"/>
  <p:tag name="KSO_WM_UNIT_HIGHLIGHT" val="0"/>
  <p:tag name="KSO_WM_UNIT_COMPATIBLE" val="0"/>
  <p:tag name="KSO_WM_BEAUTIFY_FLAG" val="#wm#"/>
  <p:tag name="KSO_WM_UNIT_PRESET_TEXT_INDEX" val="4"/>
  <p:tag name="KSO_WM_UNIT_PRESET_TEXT_LEN" val="40"/>
  <p:tag name="KSO_WM_DIAGRAM_GROUP_CODE" val="l1-1"/>
</p:tagLst>
</file>

<file path=ppt/tags/tag18.xml><?xml version="1.0" encoding="utf-8"?>
<p:tagLst xmlns:p="http://schemas.openxmlformats.org/presentationml/2006/main">
  <p:tag name="KSO_WM_TAG_VERSION" val="1.0"/>
  <p:tag name="KSO_WM_TEMPLATE_CATEGORY" val="diagram"/>
  <p:tag name="KSO_WM_TEMPLATE_INDEX" val="343"/>
  <p:tag name="KSO_WM_UNIT_TYPE" val="l_h_f"/>
  <p:tag name="KSO_WM_UNIT_INDEX" val="1_3_1"/>
  <p:tag name="KSO_WM_UNIT_ID" val="258*l_h_f*1_3_1"/>
  <p:tag name="KSO_WM_UNIT_CLEAR" val="1"/>
  <p:tag name="KSO_WM_UNIT_LAYERLEVEL" val="1_1_1"/>
  <p:tag name="KSO_WM_UNIT_VALUE" val="50"/>
  <p:tag name="KSO_WM_UNIT_HIGHLIGHT" val="0"/>
  <p:tag name="KSO_WM_UNIT_COMPATIBLE" val="0"/>
  <p:tag name="KSO_WM_BEAUTIFY_FLAG" val="#wm#"/>
  <p:tag name="KSO_WM_UNIT_PRESET_TEXT_INDEX" val="4"/>
  <p:tag name="KSO_WM_UNIT_PRESET_TEXT_LEN" val="40"/>
  <p:tag name="KSO_WM_DIAGRAM_GROUP_CODE" val="l1-1"/>
</p:tagLst>
</file>

<file path=ppt/tags/tag19.xml><?xml version="1.0" encoding="utf-8"?>
<p:tagLst xmlns:p="http://schemas.openxmlformats.org/presentationml/2006/main">
  <p:tag name="KSO_WM_TAG_VERSION" val="1.0"/>
  <p:tag name="KSO_WM_TEMPLATE_CATEGORY" val="diagram"/>
  <p:tag name="KSO_WM_TEMPLATE_INDEX" val="343"/>
  <p:tag name="KSO_WM_UNIT_TYPE" val="l_h_f"/>
  <p:tag name="KSO_WM_UNIT_INDEX" val="1_4_1"/>
  <p:tag name="KSO_WM_UNIT_ID" val="258*l_h_f*1_4_1"/>
  <p:tag name="KSO_WM_UNIT_CLEAR" val="1"/>
  <p:tag name="KSO_WM_UNIT_LAYERLEVEL" val="1_1_1"/>
  <p:tag name="KSO_WM_UNIT_VALUE" val="50"/>
  <p:tag name="KSO_WM_UNIT_HIGHLIGHT" val="0"/>
  <p:tag name="KSO_WM_UNIT_COMPATIBLE" val="0"/>
  <p:tag name="KSO_WM_BEAUTIFY_FLAG" val="#wm#"/>
  <p:tag name="KSO_WM_UNIT_PRESET_TEXT_INDEX" val="4"/>
  <p:tag name="KSO_WM_UNIT_PRESET_TEXT_LEN" val="40"/>
  <p:tag name="KSO_WM_DIAGRAM_GROUP_CODE" val="l1-1"/>
</p:tagLst>
</file>

<file path=ppt/tags/tag2.xml><?xml version="1.0" encoding="utf-8"?>
<p:tagLst xmlns:p="http://schemas.openxmlformats.org/presentationml/2006/main">
  <p:tag name="KSO_WM_TAG_VERSION" val="1.0"/>
  <p:tag name="KSO_WM_BEAUTIFY_FLAG" val="#wm#"/>
  <p:tag name="KSO_WM_TEMPLATE_CATEGORY" val="diagram"/>
  <p:tag name="KSO_WM_TEMPLATE_INDEX" val="126"/>
  <p:tag name="KSO_WM_UNIT_TYPE" val="l_i"/>
  <p:tag name="KSO_WM_UNIT_INDEX" val="1_1"/>
  <p:tag name="KSO_WM_UNIT_ID" val="diagram126_2*l_i*1_1"/>
  <p:tag name="KSO_WM_UNIT_CLEAR" val="1"/>
  <p:tag name="KSO_WM_UNIT_LAYERLEVEL" val="1_1"/>
  <p:tag name="KSO_WM_DIAGRAM_GROUP_CODE" val="l1-1"/>
</p:tagLst>
</file>

<file path=ppt/tags/tag20.xml><?xml version="1.0" encoding="utf-8"?>
<p:tagLst xmlns:p="http://schemas.openxmlformats.org/presentationml/2006/main">
  <p:tag name="KSO_WM_TAG_VERSION" val="1.0"/>
  <p:tag name="KSO_WM_BEAUTIFY_FLAG" val="#wm#"/>
  <p:tag name="KSO_WM_TEMPLATE_CATEGORY" val="custom"/>
  <p:tag name="KSO_WM_TEMPLATE_INDEX" val="129"/>
  <p:tag name="KSO_WM_DIAGRAM_GROUP_CODE" val="n1-1"/>
  <p:tag name="KSO_WM_UNIT_TYPE" val="n_i"/>
  <p:tag name="KSO_WM_UNIT_INDEX" val="1_7"/>
  <p:tag name="KSO_WM_UNIT_ID" val="custom129_27*n_i*1_7"/>
  <p:tag name="KSO_WM_UNIT_CLEAR" val="1"/>
  <p:tag name="KSO_WM_UNIT_LAYERLEVEL" val="1_1"/>
</p:tagLst>
</file>

<file path=ppt/tags/tag21.xml><?xml version="1.0" encoding="utf-8"?>
<p:tagLst xmlns:p="http://schemas.openxmlformats.org/presentationml/2006/main">
  <p:tag name="KSO_WM_TAG_VERSION" val="1.0"/>
  <p:tag name="KSO_WM_BEAUTIFY_FLAG" val="#wm#"/>
  <p:tag name="KSO_WM_TEMPLATE_CATEGORY" val="custom"/>
  <p:tag name="KSO_WM_TEMPLATE_INDEX" val="129"/>
  <p:tag name="KSO_WM_DIAGRAM_GROUP_CODE" val="n1-1"/>
  <p:tag name="KSO_WM_UNIT_TYPE" val="n_i"/>
  <p:tag name="KSO_WM_UNIT_INDEX" val="1_7"/>
  <p:tag name="KSO_WM_UNIT_ID" val="custom129_27*n_i*1_7"/>
  <p:tag name="KSO_WM_UNIT_CLEAR" val="1"/>
  <p:tag name="KSO_WM_UNIT_LAYERLEVEL" val="1_1"/>
</p:tagLst>
</file>

<file path=ppt/tags/tag22.xml><?xml version="1.0" encoding="utf-8"?>
<p:tagLst xmlns:p="http://schemas.openxmlformats.org/presentationml/2006/main">
  <p:tag name="KSO_WM_TAG_VERSION" val="1.0"/>
  <p:tag name="KSO_WM_BEAUTIFY_FLAG" val="#wm#"/>
  <p:tag name="KSO_WM_TEMPLATE_CATEGORY" val="custom"/>
  <p:tag name="KSO_WM_TEMPLATE_INDEX" val="129"/>
  <p:tag name="KSO_WM_DIAGRAM_GROUP_CODE" val="n1-1"/>
  <p:tag name="KSO_WM_UNIT_TYPE" val="n_i"/>
  <p:tag name="KSO_WM_UNIT_INDEX" val="1_7"/>
  <p:tag name="KSO_WM_UNIT_ID" val="custom129_27*n_i*1_7"/>
  <p:tag name="KSO_WM_UNIT_CLEAR" val="1"/>
  <p:tag name="KSO_WM_UNIT_LAYERLEVEL" val="1_1"/>
</p:tagLst>
</file>

<file path=ppt/tags/tag23.xml><?xml version="1.0" encoding="utf-8"?>
<p:tagLst xmlns:p="http://schemas.openxmlformats.org/presentationml/2006/main">
  <p:tag name="KSO_WM_TAG_VERSION" val="1.0"/>
  <p:tag name="KSO_WM_BEAUTIFY_FLAG" val="#wm#"/>
  <p:tag name="KSO_WM_TEMPLATE_CATEGORY" val="custom"/>
  <p:tag name="KSO_WM_TEMPLATE_INDEX" val="129"/>
  <p:tag name="KSO_WM_DIAGRAM_GROUP_CODE" val="n1-1"/>
  <p:tag name="KSO_WM_UNIT_TYPE" val="n_i"/>
  <p:tag name="KSO_WM_UNIT_INDEX" val="1_7"/>
  <p:tag name="KSO_WM_UNIT_ID" val="custom129_27*n_i*1_7"/>
  <p:tag name="KSO_WM_UNIT_CLEAR" val="1"/>
  <p:tag name="KSO_WM_UNIT_LAYERLEVEL" val="1_1"/>
</p:tagLst>
</file>

<file path=ppt/tags/tag24.xml><?xml version="1.0" encoding="utf-8"?>
<p:tagLst xmlns:p="http://schemas.openxmlformats.org/presentationml/2006/main">
  <p:tag name="KSO_WM_TAG_VERSION" val="1.0"/>
  <p:tag name="KSO_WM_BEAUTIFY_FLAG" val="#wm#"/>
  <p:tag name="KSO_WM_TEMPLATE_CATEGORY" val="custom"/>
  <p:tag name="KSO_WM_TEMPLATE_INDEX" val="129"/>
  <p:tag name="KSO_WM_DIAGRAM_GROUP_CODE" val="n1-1"/>
  <p:tag name="KSO_WM_UNIT_TYPE" val="n_i"/>
  <p:tag name="KSO_WM_UNIT_INDEX" val="1_7"/>
  <p:tag name="KSO_WM_UNIT_ID" val="custom129_27*n_i*1_7"/>
  <p:tag name="KSO_WM_UNIT_CLEAR" val="1"/>
  <p:tag name="KSO_WM_UNIT_LAYERLEVEL" val="1_1"/>
</p:tagLst>
</file>

<file path=ppt/tags/tag25.xml><?xml version="1.0" encoding="utf-8"?>
<p:tagLst xmlns:p="http://schemas.openxmlformats.org/presentationml/2006/main">
  <p:tag name="KSO_WM_TAG_VERSION" val="1.0"/>
  <p:tag name="KSO_WM_BEAUTIFY_FLAG" val="#wm#"/>
  <p:tag name="KSO_WM_TEMPLATE_CATEGORY" val="custom"/>
  <p:tag name="KSO_WM_TEMPLATE_INDEX" val="129"/>
  <p:tag name="KSO_WM_DIAGRAM_GROUP_CODE" val="n1-1"/>
  <p:tag name="KSO_WM_UNIT_TYPE" val="n_i"/>
  <p:tag name="KSO_WM_UNIT_INDEX" val="1_7"/>
  <p:tag name="KSO_WM_UNIT_ID" val="custom129_27*n_i*1_7"/>
  <p:tag name="KSO_WM_UNIT_CLEAR" val="1"/>
  <p:tag name="KSO_WM_UNIT_LAYERLEVEL" val="1_1"/>
</p:tagLst>
</file>

<file path=ppt/tags/tag26.xml><?xml version="1.0" encoding="utf-8"?>
<p:tagLst xmlns:p="http://schemas.openxmlformats.org/presentationml/2006/main">
  <p:tag name="KSO_WM_TEMPLATE_THUMBS_INDEX" val="1、9、12、13、15、19、24、28"/>
  <p:tag name="KSO_WM_TEMPLATE_CATEGORY" val="custom"/>
  <p:tag name="KSO_WM_TEMPLATE_INDEX" val="129"/>
  <p:tag name="KSO_WM_TAG_VERSION" val="1.0"/>
  <p:tag name="KSO_WM_SLIDE_ID" val="custom129_1"/>
  <p:tag name="KSO_WM_SLIDE_INDEX" val="1"/>
  <p:tag name="KSO_WM_SLIDE_ITEM_CNT" val="2"/>
  <p:tag name="KSO_WM_SLIDE_LAYOUT" val="a_b"/>
  <p:tag name="KSO_WM_SLIDE_LAYOUT_CNT" val="1_1"/>
  <p:tag name="KSO_WM_SLIDE_TYPE" val="title"/>
  <p:tag name="KSO_WM_BEAUTIFY_FLAG" val="#wm#"/>
</p:tagLst>
</file>

<file path=ppt/tags/tag3.xml><?xml version="1.0" encoding="utf-8"?>
<p:tagLst xmlns:p="http://schemas.openxmlformats.org/presentationml/2006/main">
  <p:tag name="KSO_WM_TAG_VERSION" val="1.0"/>
  <p:tag name="KSO_WM_BEAUTIFY_FLAG" val="#wm#"/>
  <p:tag name="KSO_WM_TEMPLATE_CATEGORY" val="diagram"/>
  <p:tag name="KSO_WM_TEMPLATE_INDEX" val="126"/>
  <p:tag name="KSO_WM_UNIT_TYPE" val="l_i"/>
  <p:tag name="KSO_WM_UNIT_INDEX" val="1_2"/>
  <p:tag name="KSO_WM_UNIT_ID" val="diagram126_2*l_i*1_2"/>
  <p:tag name="KSO_WM_UNIT_CLEAR" val="1"/>
  <p:tag name="KSO_WM_UNIT_LAYERLEVEL" val="1_1"/>
  <p:tag name="KSO_WM_DIAGRAM_GROUP_CODE" val="l1-1"/>
</p:tagLst>
</file>

<file path=ppt/tags/tag4.xml><?xml version="1.0" encoding="utf-8"?>
<p:tagLst xmlns:p="http://schemas.openxmlformats.org/presentationml/2006/main">
  <p:tag name="KSO_WM_TAG_VERSION" val="1.0"/>
  <p:tag name="KSO_WM_BEAUTIFY_FLAG" val="#wm#"/>
  <p:tag name="KSO_WM_TEMPLATE_CATEGORY" val="diagram"/>
  <p:tag name="KSO_WM_TEMPLATE_INDEX" val="126"/>
  <p:tag name="KSO_WM_UNIT_TYPE" val="l_i"/>
  <p:tag name="KSO_WM_UNIT_INDEX" val="1_1"/>
  <p:tag name="KSO_WM_UNIT_ID" val="diagram126_2*l_i*1_1"/>
  <p:tag name="KSO_WM_UNIT_CLEAR" val="1"/>
  <p:tag name="KSO_WM_UNIT_LAYERLEVEL" val="1_1"/>
  <p:tag name="KSO_WM_DIAGRAM_GROUP_CODE" val="l1-1"/>
</p:tagLst>
</file>

<file path=ppt/tags/tag5.xml><?xml version="1.0" encoding="utf-8"?>
<p:tagLst xmlns:p="http://schemas.openxmlformats.org/presentationml/2006/main">
  <p:tag name="KSO_WM_TAG_VERSION" val="1.0"/>
  <p:tag name="KSO_WM_BEAUTIFY_FLAG" val="#wm#"/>
  <p:tag name="KSO_WM_TEMPLATE_CATEGORY" val="diagram"/>
  <p:tag name="KSO_WM_TEMPLATE_INDEX" val="126"/>
  <p:tag name="KSO_WM_UNIT_TYPE" val="l_i"/>
  <p:tag name="KSO_WM_UNIT_INDEX" val="1_2"/>
  <p:tag name="KSO_WM_UNIT_ID" val="diagram126_2*l_i*1_2"/>
  <p:tag name="KSO_WM_UNIT_CLEAR" val="1"/>
  <p:tag name="KSO_WM_UNIT_LAYERLEVEL" val="1_1"/>
  <p:tag name="KSO_WM_DIAGRAM_GROUP_CODE" val="l1-1"/>
</p:tagLst>
</file>

<file path=ppt/tags/tag6.xml><?xml version="1.0" encoding="utf-8"?>
<p:tagLst xmlns:p="http://schemas.openxmlformats.org/presentationml/2006/main">
  <p:tag name="KSO_WM_TAG_VERSION" val="1.0"/>
  <p:tag name="KSO_WM_BEAUTIFY_FLAG" val="#wm#"/>
  <p:tag name="KSO_WM_TEMPLATE_CATEGORY" val="diagram"/>
  <p:tag name="KSO_WM_TEMPLATE_INDEX" val="126"/>
  <p:tag name="KSO_WM_UNIT_TYPE" val="l_i"/>
  <p:tag name="KSO_WM_UNIT_INDEX" val="1_1"/>
  <p:tag name="KSO_WM_UNIT_ID" val="diagram126_2*l_i*1_1"/>
  <p:tag name="KSO_WM_UNIT_CLEAR" val="1"/>
  <p:tag name="KSO_WM_UNIT_LAYERLEVEL" val="1_1"/>
  <p:tag name="KSO_WM_DIAGRAM_GROUP_CODE" val="l1-1"/>
</p:tagLst>
</file>

<file path=ppt/tags/tag7.xml><?xml version="1.0" encoding="utf-8"?>
<p:tagLst xmlns:p="http://schemas.openxmlformats.org/presentationml/2006/main">
  <p:tag name="KSO_WM_TAG_VERSION" val="1.0"/>
  <p:tag name="KSO_WM_BEAUTIFY_FLAG" val="#wm#"/>
  <p:tag name="KSO_WM_TEMPLATE_CATEGORY" val="diagram"/>
  <p:tag name="KSO_WM_TEMPLATE_INDEX" val="126"/>
  <p:tag name="KSO_WM_UNIT_TYPE" val="l_i"/>
  <p:tag name="KSO_WM_UNIT_INDEX" val="1_2"/>
  <p:tag name="KSO_WM_UNIT_ID" val="diagram126_2*l_i*1_2"/>
  <p:tag name="KSO_WM_UNIT_CLEAR" val="1"/>
  <p:tag name="KSO_WM_UNIT_LAYERLEVEL" val="1_1"/>
  <p:tag name="KSO_WM_DIAGRAM_GROUP_CODE" val="l1-1"/>
</p:tagLst>
</file>

<file path=ppt/tags/tag8.xml><?xml version="1.0" encoding="utf-8"?>
<p:tagLst xmlns:p="http://schemas.openxmlformats.org/presentationml/2006/main">
  <p:tag name="KSO_WM_TAG_VERSION" val="1.0"/>
  <p:tag name="KSO_WM_BEAUTIFY_FLAG" val="#wm#"/>
  <p:tag name="KSO_WM_TEMPLATE_CATEGORY" val="diagram"/>
  <p:tag name="KSO_WM_TEMPLATE_INDEX" val="126"/>
  <p:tag name="KSO_WM_UNIT_TYPE" val="l_i"/>
  <p:tag name="KSO_WM_UNIT_INDEX" val="1_1"/>
  <p:tag name="KSO_WM_UNIT_ID" val="diagram126_2*l_i*1_1"/>
  <p:tag name="KSO_WM_UNIT_CLEAR" val="1"/>
  <p:tag name="KSO_WM_UNIT_LAYERLEVEL" val="1_1"/>
  <p:tag name="KSO_WM_DIAGRAM_GROUP_CODE" val="l1-1"/>
</p:tagLst>
</file>

<file path=ppt/tags/tag9.xml><?xml version="1.0" encoding="utf-8"?>
<p:tagLst xmlns:p="http://schemas.openxmlformats.org/presentationml/2006/main">
  <p:tag name="KSO_WM_TAG_VERSION" val="1.0"/>
  <p:tag name="KSO_WM_BEAUTIFY_FLAG" val="#wm#"/>
  <p:tag name="KSO_WM_TEMPLATE_CATEGORY" val="diagram"/>
  <p:tag name="KSO_WM_TEMPLATE_INDEX" val="126"/>
  <p:tag name="KSO_WM_UNIT_TYPE" val="l_i"/>
  <p:tag name="KSO_WM_UNIT_INDEX" val="1_2"/>
  <p:tag name="KSO_WM_UNIT_ID" val="diagram126_2*l_i*1_2"/>
  <p:tag name="KSO_WM_UNIT_CLEAR" val="1"/>
  <p:tag name="KSO_WM_UNIT_LAYERLEVEL" val="1_1"/>
  <p:tag name="KSO_WM_DIAGRAM_GROUP_CODE" val="l1-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2149</Words>
  <Application>WPS 演示</Application>
  <PresentationFormat>全屏显示(4:3)</PresentationFormat>
  <Paragraphs>279</Paragraphs>
  <Slides>26</Slides>
  <Notes>17</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26</vt:i4>
      </vt:variant>
    </vt:vector>
  </HeadingPairs>
  <TitlesOfParts>
    <vt:vector size="39" baseType="lpstr">
      <vt:lpstr>Arial</vt:lpstr>
      <vt:lpstr>宋体</vt:lpstr>
      <vt:lpstr>Wingdings</vt:lpstr>
      <vt:lpstr>Calibri</vt:lpstr>
      <vt:lpstr>Calibri Light</vt:lpstr>
      <vt:lpstr>微软雅黑</vt:lpstr>
      <vt:lpstr>黑体</vt:lpstr>
      <vt:lpstr>方正姚体</vt:lpstr>
      <vt:lpstr>Segoe</vt:lpstr>
      <vt:lpstr>Arial Unicode MS</vt:lpstr>
      <vt:lpstr>Times New Roman</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cp:lastModifiedBy>
  <cp:revision>218</cp:revision>
  <dcterms:created xsi:type="dcterms:W3CDTF">2016-05-19T01:48:00Z</dcterms:created>
  <dcterms:modified xsi:type="dcterms:W3CDTF">2019-09-30T07:28:20Z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2052-11.1.0.9098</vt:lpwstr>
  </property>
  <property fmtid="{D5CDD505-2E9C-101B-9397-08002B2CF9AE}" pid="3" name="KSORubyTemplateID">
    <vt:lpwstr>13</vt:lpwstr>
  </property>
</Properties>
</file>