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9" r:id="rId3"/>
    <p:sldId id="357" r:id="rId5"/>
    <p:sldId id="358" r:id="rId6"/>
    <p:sldId id="355" r:id="rId7"/>
    <p:sldId id="359" r:id="rId8"/>
    <p:sldId id="360" r:id="rId9"/>
    <p:sldId id="361" r:id="rId10"/>
    <p:sldId id="362" r:id="rId11"/>
    <p:sldId id="363" r:id="rId12"/>
    <p:sldId id="364" r:id="rId13"/>
    <p:sldId id="398" r:id="rId14"/>
    <p:sldId id="365" r:id="rId15"/>
    <p:sldId id="366" r:id="rId16"/>
    <p:sldId id="367" r:id="rId17"/>
    <p:sldId id="368" r:id="rId18"/>
    <p:sldId id="466" r:id="rId19"/>
    <p:sldId id="434" r:id="rId20"/>
    <p:sldId id="370" r:id="rId21"/>
    <p:sldId id="371" r:id="rId22"/>
    <p:sldId id="401" r:id="rId23"/>
    <p:sldId id="402" r:id="rId24"/>
    <p:sldId id="372" r:id="rId25"/>
    <p:sldId id="373" r:id="rId26"/>
    <p:sldId id="400" r:id="rId27"/>
    <p:sldId id="499" r:id="rId28"/>
    <p:sldId id="374" r:id="rId29"/>
    <p:sldId id="375" r:id="rId30"/>
    <p:sldId id="376" r:id="rId31"/>
    <p:sldId id="524" r:id="rId32"/>
    <p:sldId id="377" r:id="rId33"/>
    <p:sldId id="378" r:id="rId34"/>
    <p:sldId id="379" r:id="rId35"/>
    <p:sldId id="380" r:id="rId36"/>
    <p:sldId id="381" r:id="rId37"/>
    <p:sldId id="383" r:id="rId38"/>
    <p:sldId id="384" r:id="rId39"/>
    <p:sldId id="385" r:id="rId40"/>
    <p:sldId id="386" r:id="rId41"/>
    <p:sldId id="387" r:id="rId42"/>
    <p:sldId id="399" r:id="rId43"/>
    <p:sldId id="388" r:id="rId44"/>
    <p:sldId id="389" r:id="rId45"/>
    <p:sldId id="390" r:id="rId46"/>
    <p:sldId id="391" r:id="rId47"/>
    <p:sldId id="392" r:id="rId48"/>
    <p:sldId id="393" r:id="rId49"/>
    <p:sldId id="548" r:id="rId50"/>
    <p:sldId id="394" r:id="rId51"/>
    <p:sldId id="395" r:id="rId52"/>
    <p:sldId id="396" r:id="rId53"/>
    <p:sldId id="397" r:id="rId5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99FF"/>
    <a:srgbClr val="C20000"/>
    <a:srgbClr val="C30102"/>
    <a:srgbClr val="920403"/>
    <a:srgbClr val="E18484"/>
    <a:srgbClr val="FEF6F6"/>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p:restoredTop sz="94660"/>
  </p:normalViewPr>
  <p:slideViewPr>
    <p:cSldViewPr snapToGrid="0" showGuides="1">
      <p:cViewPr varScale="1">
        <p:scale>
          <a:sx n="75" d="100"/>
          <a:sy n="75" d="100"/>
        </p:scale>
        <p:origin x="1218" y="78"/>
      </p:cViewPr>
      <p:guideLst>
        <p:guide orient="horz" pos="2068"/>
        <p:guide pos="2828"/>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buFont typeface="Arial" panose="020B0604020202020204" pitchFamily="34" charset="0"/>
              <a:buNone/>
              <a:defRPr sz="1200"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buFont typeface="Arial" panose="020B0604020202020204" pitchFamily="34" charset="0"/>
              <a:buNone/>
              <a:defRPr sz="1200" noProof="1">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mn-lt"/>
              <a:ea typeface="+mn-ea"/>
              <a:cs typeface="+mn-cs"/>
            </a:endParaRPr>
          </a:p>
        </p:txBody>
      </p:sp>
      <p:sp>
        <p:nvSpPr>
          <p:cNvPr id="3076" name="幻灯片图像占位符 3"/>
          <p:cNvSpPr>
            <a:spLocks noGrp="1" noRot="1" noChangeAspect="1"/>
          </p:cNvSpPr>
          <p:nvPr>
            <p:ph type="sldImg"/>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2053" name="备注占位符 4"/>
          <p:cNvSpPr>
            <a:spLocks noGrp="1" noChangeArrowheads="1"/>
          </p:cNvSpPr>
          <p:nvPr>
            <p:ph type="body" sz="quarter" idx="4294967295"/>
          </p:nvPr>
        </p:nvSpPr>
        <p:spPr bwMode="auto">
          <a:xfrm>
            <a:off x="685800" y="4400550"/>
            <a:ext cx="5486400" cy="3600450"/>
          </a:xfrm>
          <a:prstGeom prst="rect">
            <a:avLst/>
          </a:prstGeom>
          <a:no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eaLnBrk="1" fontAlgn="auto" hangingPunct="1">
              <a:buFont typeface="Arial" panose="020B0604020202020204" pitchFamily="34" charset="0"/>
              <a:buNone/>
              <a:defRPr sz="1200"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buFont typeface="Arial" panose="020B0604020202020204" pitchFamily="34" charset="0"/>
              <a:buNone/>
              <a:defRPr sz="1200" smtClean="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2433A56-6BAA-4E32-8A7F-408420530212}"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幻灯片图像占位符 1"/>
          <p:cNvSpPr>
            <a:spLocks noGrp="1" noRot="1" noChangeAspect="1" noTextEdit="1"/>
          </p:cNvSpPr>
          <p:nvPr>
            <p:ph type="sldImg"/>
          </p:nvPr>
        </p:nvSpPr>
        <p:spPr>
          <a:xfrm>
            <a:off x="1141413" y="754063"/>
            <a:ext cx="4391025" cy="3294062"/>
          </a:xfrm>
          <a:ln>
            <a:miter/>
          </a:ln>
        </p:spPr>
      </p:sp>
      <p:sp>
        <p:nvSpPr>
          <p:cNvPr id="5122" name="备注占位符 2"/>
          <p:cNvSpPr>
            <a:spLocks noGrp="1"/>
          </p:cNvSpPr>
          <p:nvPr>
            <p:ph type="body"/>
          </p:nvPr>
        </p:nvSpPr>
        <p:spPr>
          <a:xfrm>
            <a:off x="538163" y="4387850"/>
            <a:ext cx="5780087" cy="3952875"/>
          </a:xfrm>
        </p:spPr>
        <p:txBody>
          <a:bodyPr wrap="square" lIns="91440" tIns="45720" rIns="91440" bIns="45720" anchor="t"/>
          <a:p>
            <a:pPr lvl="0" eaLnBrk="1" hangingPunct="1"/>
            <a:endParaRPr lang="zh-CN" altLang="en-US" dirty="0"/>
          </a:p>
        </p:txBody>
      </p:sp>
      <p:sp>
        <p:nvSpPr>
          <p:cNvPr id="5123" name="灯片编号占位符 3"/>
          <p:cNvSpPr txBox="1">
            <a:spLocks noGrp="1"/>
          </p:cNvSpPr>
          <p:nvPr>
            <p:ph type="sldNum" sz="quarter"/>
          </p:nvPr>
        </p:nvSpPr>
        <p:spPr>
          <a:xfrm>
            <a:off x="3884613" y="8686800"/>
            <a:ext cx="2973387" cy="457200"/>
          </a:xfrm>
          <a:prstGeom prst="rect">
            <a:avLst/>
          </a:prstGeom>
          <a:noFill/>
          <a:ln w="9525">
            <a:noFill/>
          </a:ln>
        </p:spPr>
        <p:txBody>
          <a:bodyPr vert="horz" wrap="square" lIns="91440" tIns="45720" rIns="91440" bIns="45720" anchor="b"/>
          <a:p>
            <a:pPr lvl="0" indent="0" algn="r">
              <a:buFont typeface="Arial" panose="020B0604020202020204" pitchFamily="34" charset="0"/>
              <a:buChar char="•"/>
            </a:pP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915988" y="742950"/>
            <a:ext cx="4962525" cy="3722688"/>
          </a:xfrm>
          <a:ln>
            <a:miter/>
          </a:ln>
        </p:spPr>
      </p:sp>
      <p:sp>
        <p:nvSpPr>
          <p:cNvPr id="27651"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27652"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9698" name="幻灯片图像占位符 1"/>
          <p:cNvSpPr>
            <a:spLocks noGrp="1" noRot="1" noChangeAspect="1" noTextEdit="1"/>
          </p:cNvSpPr>
          <p:nvPr>
            <p:ph type="sldImg"/>
          </p:nvPr>
        </p:nvSpPr>
        <p:spPr>
          <a:xfrm>
            <a:off x="915988" y="742950"/>
            <a:ext cx="4962525" cy="3722688"/>
          </a:xfrm>
          <a:ln>
            <a:miter/>
          </a:ln>
        </p:spPr>
      </p:sp>
      <p:sp>
        <p:nvSpPr>
          <p:cNvPr id="29699"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29700"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31746" name="幻灯片图像占位符 1"/>
          <p:cNvSpPr>
            <a:spLocks noGrp="1" noRot="1" noChangeAspect="1" noTextEdit="1"/>
          </p:cNvSpPr>
          <p:nvPr>
            <p:ph type="sldImg"/>
          </p:nvPr>
        </p:nvSpPr>
        <p:spPr>
          <a:xfrm>
            <a:off x="915988" y="742950"/>
            <a:ext cx="4962525" cy="3722688"/>
          </a:xfrm>
          <a:ln>
            <a:miter/>
          </a:ln>
        </p:spPr>
      </p:sp>
      <p:sp>
        <p:nvSpPr>
          <p:cNvPr id="31747"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31748"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33794" name="幻灯片图像占位符 1"/>
          <p:cNvSpPr>
            <a:spLocks noGrp="1" noRot="1" noChangeAspect="1" noTextEdit="1"/>
          </p:cNvSpPr>
          <p:nvPr>
            <p:ph type="sldImg"/>
          </p:nvPr>
        </p:nvSpPr>
        <p:spPr>
          <a:xfrm>
            <a:off x="915988" y="742950"/>
            <a:ext cx="4962525" cy="3722688"/>
          </a:xfrm>
          <a:ln>
            <a:miter/>
          </a:ln>
        </p:spPr>
      </p:sp>
      <p:sp>
        <p:nvSpPr>
          <p:cNvPr id="33795"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33796"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35842" name="幻灯片图像占位符 1"/>
          <p:cNvSpPr>
            <a:spLocks noGrp="1" noRot="1" noChangeAspect="1" noTextEdit="1"/>
          </p:cNvSpPr>
          <p:nvPr>
            <p:ph type="sldImg"/>
          </p:nvPr>
        </p:nvSpPr>
        <p:spPr>
          <a:xfrm>
            <a:off x="915988" y="742950"/>
            <a:ext cx="4962525" cy="3722688"/>
          </a:xfrm>
          <a:ln>
            <a:miter/>
          </a:ln>
        </p:spPr>
      </p:sp>
      <p:sp>
        <p:nvSpPr>
          <p:cNvPr id="35843"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35844"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37890" name="幻灯片图像占位符 1"/>
          <p:cNvSpPr>
            <a:spLocks noGrp="1" noRot="1" noChangeAspect="1" noTextEdit="1"/>
          </p:cNvSpPr>
          <p:nvPr>
            <p:ph type="sldImg"/>
          </p:nvPr>
        </p:nvSpPr>
        <p:spPr>
          <a:xfrm>
            <a:off x="915988" y="742950"/>
            <a:ext cx="4962525" cy="3722688"/>
          </a:xfrm>
          <a:ln>
            <a:miter/>
          </a:ln>
        </p:spPr>
      </p:sp>
      <p:sp>
        <p:nvSpPr>
          <p:cNvPr id="37891"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37892"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39938" name="幻灯片图像占位符 1"/>
          <p:cNvSpPr>
            <a:spLocks noGrp="1" noRot="1" noChangeAspect="1" noTextEdit="1"/>
          </p:cNvSpPr>
          <p:nvPr>
            <p:ph type="sldImg"/>
          </p:nvPr>
        </p:nvSpPr>
        <p:spPr>
          <a:xfrm>
            <a:off x="915988" y="742950"/>
            <a:ext cx="4962525" cy="3722688"/>
          </a:xfrm>
          <a:ln>
            <a:miter/>
          </a:ln>
        </p:spPr>
      </p:sp>
      <p:sp>
        <p:nvSpPr>
          <p:cNvPr id="39939"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39940"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41986" name="幻灯片图像占位符 1"/>
          <p:cNvSpPr>
            <a:spLocks noGrp="1" noRot="1" noChangeAspect="1" noTextEdit="1"/>
          </p:cNvSpPr>
          <p:nvPr>
            <p:ph type="sldImg"/>
          </p:nvPr>
        </p:nvSpPr>
        <p:spPr>
          <a:xfrm>
            <a:off x="915988" y="742950"/>
            <a:ext cx="4962525" cy="3722688"/>
          </a:xfrm>
          <a:ln>
            <a:miter/>
          </a:ln>
        </p:spPr>
      </p:sp>
      <p:sp>
        <p:nvSpPr>
          <p:cNvPr id="41987"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41988"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44034" name="幻灯片图像占位符 1"/>
          <p:cNvSpPr>
            <a:spLocks noGrp="1" noRot="1" noChangeAspect="1" noTextEdit="1"/>
          </p:cNvSpPr>
          <p:nvPr>
            <p:ph type="sldImg"/>
          </p:nvPr>
        </p:nvSpPr>
        <p:spPr>
          <a:xfrm>
            <a:off x="915988" y="742950"/>
            <a:ext cx="4962525" cy="3722688"/>
          </a:xfrm>
          <a:ln>
            <a:miter/>
          </a:ln>
        </p:spPr>
      </p:sp>
      <p:sp>
        <p:nvSpPr>
          <p:cNvPr id="44035"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44036"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44034" name="幻灯片图像占位符 1"/>
          <p:cNvSpPr>
            <a:spLocks noGrp="1" noRot="1" noChangeAspect="1" noTextEdit="1"/>
          </p:cNvSpPr>
          <p:nvPr>
            <p:ph type="sldImg"/>
          </p:nvPr>
        </p:nvSpPr>
        <p:spPr>
          <a:xfrm>
            <a:off x="915988" y="742950"/>
            <a:ext cx="4962525" cy="3722688"/>
          </a:xfrm>
          <a:ln>
            <a:miter/>
          </a:ln>
        </p:spPr>
      </p:sp>
      <p:sp>
        <p:nvSpPr>
          <p:cNvPr id="44035"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44036"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3314" name="幻灯片图像占位符 1"/>
          <p:cNvSpPr>
            <a:spLocks noGrp="1" noRot="1" noChangeAspect="1" noTextEdit="1"/>
          </p:cNvSpPr>
          <p:nvPr>
            <p:ph type="sldImg"/>
          </p:nvPr>
        </p:nvSpPr>
        <p:spPr>
          <a:xfrm>
            <a:off x="915988" y="742950"/>
            <a:ext cx="4962525" cy="3722688"/>
          </a:xfrm>
          <a:ln>
            <a:miter/>
          </a:ln>
        </p:spPr>
      </p:sp>
      <p:sp>
        <p:nvSpPr>
          <p:cNvPr id="13315"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13316"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46082" name="幻灯片图像占位符 1"/>
          <p:cNvSpPr>
            <a:spLocks noGrp="1" noRot="1" noChangeAspect="1" noTextEdit="1"/>
          </p:cNvSpPr>
          <p:nvPr>
            <p:ph type="sldImg"/>
          </p:nvPr>
        </p:nvSpPr>
        <p:spPr>
          <a:xfrm>
            <a:off x="915988" y="742950"/>
            <a:ext cx="4962525" cy="3722688"/>
          </a:xfrm>
          <a:ln>
            <a:miter/>
          </a:ln>
        </p:spPr>
      </p:sp>
      <p:sp>
        <p:nvSpPr>
          <p:cNvPr id="46083"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46084"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48130" name="幻灯片图像占位符 1"/>
          <p:cNvSpPr>
            <a:spLocks noGrp="1" noRot="1" noChangeAspect="1" noTextEdit="1"/>
          </p:cNvSpPr>
          <p:nvPr>
            <p:ph type="sldImg"/>
          </p:nvPr>
        </p:nvSpPr>
        <p:spPr>
          <a:xfrm>
            <a:off x="915988" y="742950"/>
            <a:ext cx="4962525" cy="3722688"/>
          </a:xfrm>
          <a:ln>
            <a:miter/>
          </a:ln>
        </p:spPr>
      </p:sp>
      <p:sp>
        <p:nvSpPr>
          <p:cNvPr id="48131"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48132"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50178" name="幻灯片图像占位符 1"/>
          <p:cNvSpPr>
            <a:spLocks noGrp="1" noRot="1" noChangeAspect="1" noTextEdit="1"/>
          </p:cNvSpPr>
          <p:nvPr>
            <p:ph type="sldImg"/>
          </p:nvPr>
        </p:nvSpPr>
        <p:spPr>
          <a:xfrm>
            <a:off x="915988" y="742950"/>
            <a:ext cx="4962525" cy="3722688"/>
          </a:xfrm>
          <a:ln>
            <a:miter/>
          </a:ln>
        </p:spPr>
      </p:sp>
      <p:sp>
        <p:nvSpPr>
          <p:cNvPr id="50179"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50180"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50178" name="幻灯片图像占位符 1"/>
          <p:cNvSpPr>
            <a:spLocks noGrp="1" noRot="1" noChangeAspect="1" noTextEdit="1"/>
          </p:cNvSpPr>
          <p:nvPr>
            <p:ph type="sldImg"/>
          </p:nvPr>
        </p:nvSpPr>
        <p:spPr>
          <a:xfrm>
            <a:off x="915988" y="742950"/>
            <a:ext cx="4962525" cy="3722688"/>
          </a:xfrm>
          <a:ln>
            <a:miter/>
          </a:ln>
        </p:spPr>
      </p:sp>
      <p:sp>
        <p:nvSpPr>
          <p:cNvPr id="50179"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50180"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52226" name="幻灯片图像占位符 1"/>
          <p:cNvSpPr>
            <a:spLocks noGrp="1" noRot="1" noChangeAspect="1" noTextEdit="1"/>
          </p:cNvSpPr>
          <p:nvPr>
            <p:ph type="sldImg"/>
          </p:nvPr>
        </p:nvSpPr>
        <p:spPr>
          <a:xfrm>
            <a:off x="915988" y="742950"/>
            <a:ext cx="4962525" cy="3722688"/>
          </a:xfrm>
          <a:ln>
            <a:miter/>
          </a:ln>
        </p:spPr>
      </p:sp>
      <p:sp>
        <p:nvSpPr>
          <p:cNvPr id="52227"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52228"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54274" name="幻灯片图像占位符 1"/>
          <p:cNvSpPr>
            <a:spLocks noGrp="1" noRot="1" noChangeAspect="1" noTextEdit="1"/>
          </p:cNvSpPr>
          <p:nvPr>
            <p:ph type="sldImg"/>
          </p:nvPr>
        </p:nvSpPr>
        <p:spPr>
          <a:xfrm>
            <a:off x="915988" y="742950"/>
            <a:ext cx="4962525" cy="3722688"/>
          </a:xfrm>
          <a:ln>
            <a:miter/>
          </a:ln>
        </p:spPr>
      </p:sp>
      <p:sp>
        <p:nvSpPr>
          <p:cNvPr id="54275"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54276"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56322" name="幻灯片图像占位符 1"/>
          <p:cNvSpPr>
            <a:spLocks noGrp="1" noRot="1" noChangeAspect="1" noTextEdit="1"/>
          </p:cNvSpPr>
          <p:nvPr>
            <p:ph type="sldImg"/>
          </p:nvPr>
        </p:nvSpPr>
        <p:spPr>
          <a:xfrm>
            <a:off x="915988" y="742950"/>
            <a:ext cx="4962525" cy="3722688"/>
          </a:xfrm>
          <a:ln>
            <a:miter/>
          </a:ln>
        </p:spPr>
      </p:sp>
      <p:sp>
        <p:nvSpPr>
          <p:cNvPr id="56323"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56324"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58370" name="幻灯片图像占位符 1"/>
          <p:cNvSpPr>
            <a:spLocks noGrp="1" noRot="1" noChangeAspect="1" noTextEdit="1"/>
          </p:cNvSpPr>
          <p:nvPr>
            <p:ph type="sldImg"/>
          </p:nvPr>
        </p:nvSpPr>
        <p:spPr>
          <a:xfrm>
            <a:off x="915988" y="742950"/>
            <a:ext cx="4962525" cy="3722688"/>
          </a:xfrm>
          <a:ln>
            <a:miter/>
          </a:ln>
        </p:spPr>
      </p:sp>
      <p:sp>
        <p:nvSpPr>
          <p:cNvPr id="58371"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58372"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60418" name="幻灯片图像占位符 1"/>
          <p:cNvSpPr>
            <a:spLocks noGrp="1" noRot="1" noChangeAspect="1" noTextEdit="1"/>
          </p:cNvSpPr>
          <p:nvPr>
            <p:ph type="sldImg"/>
          </p:nvPr>
        </p:nvSpPr>
        <p:spPr>
          <a:xfrm>
            <a:off x="915988" y="742950"/>
            <a:ext cx="4962525" cy="3722688"/>
          </a:xfrm>
          <a:ln>
            <a:miter/>
          </a:ln>
        </p:spPr>
      </p:sp>
      <p:sp>
        <p:nvSpPr>
          <p:cNvPr id="60419"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60420"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62466" name="幻灯片图像占位符 1"/>
          <p:cNvSpPr>
            <a:spLocks noGrp="1" noRot="1" noChangeAspect="1" noTextEdit="1"/>
          </p:cNvSpPr>
          <p:nvPr>
            <p:ph type="sldImg"/>
          </p:nvPr>
        </p:nvSpPr>
        <p:spPr>
          <a:xfrm>
            <a:off x="915988" y="742950"/>
            <a:ext cx="4962525" cy="3722688"/>
          </a:xfrm>
          <a:ln>
            <a:miter/>
          </a:ln>
        </p:spPr>
      </p:sp>
      <p:sp>
        <p:nvSpPr>
          <p:cNvPr id="62467"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62468"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5362" name="幻灯片图像占位符 1"/>
          <p:cNvSpPr>
            <a:spLocks noGrp="1" noRot="1" noChangeAspect="1" noTextEdit="1"/>
          </p:cNvSpPr>
          <p:nvPr>
            <p:ph type="sldImg"/>
          </p:nvPr>
        </p:nvSpPr>
        <p:spPr>
          <a:xfrm>
            <a:off x="915988" y="742950"/>
            <a:ext cx="4962525" cy="3722688"/>
          </a:xfrm>
          <a:ln>
            <a:miter/>
          </a:ln>
        </p:spPr>
      </p:sp>
      <p:sp>
        <p:nvSpPr>
          <p:cNvPr id="15363"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15364"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64514" name="幻灯片图像占位符 1"/>
          <p:cNvSpPr>
            <a:spLocks noGrp="1" noRot="1" noChangeAspect="1" noTextEdit="1"/>
          </p:cNvSpPr>
          <p:nvPr>
            <p:ph type="sldImg"/>
          </p:nvPr>
        </p:nvSpPr>
        <p:spPr>
          <a:xfrm>
            <a:off x="915988" y="742950"/>
            <a:ext cx="4962525" cy="3722688"/>
          </a:xfrm>
          <a:ln>
            <a:miter/>
          </a:ln>
        </p:spPr>
      </p:sp>
      <p:sp>
        <p:nvSpPr>
          <p:cNvPr id="64515"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64516"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66562" name="幻灯片图像占位符 1"/>
          <p:cNvSpPr>
            <a:spLocks noGrp="1" noRot="1" noChangeAspect="1" noTextEdit="1"/>
          </p:cNvSpPr>
          <p:nvPr>
            <p:ph type="sldImg"/>
          </p:nvPr>
        </p:nvSpPr>
        <p:spPr>
          <a:xfrm>
            <a:off x="915988" y="742950"/>
            <a:ext cx="4962525" cy="3722688"/>
          </a:xfrm>
          <a:ln>
            <a:miter/>
          </a:ln>
        </p:spPr>
      </p:sp>
      <p:sp>
        <p:nvSpPr>
          <p:cNvPr id="66563"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66564"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68610" name="幻灯片图像占位符 1"/>
          <p:cNvSpPr>
            <a:spLocks noGrp="1" noRot="1" noChangeAspect="1" noTextEdit="1"/>
          </p:cNvSpPr>
          <p:nvPr>
            <p:ph type="sldImg"/>
          </p:nvPr>
        </p:nvSpPr>
        <p:spPr>
          <a:xfrm>
            <a:off x="915988" y="742950"/>
            <a:ext cx="4962525" cy="3722688"/>
          </a:xfrm>
          <a:ln>
            <a:miter/>
          </a:ln>
        </p:spPr>
      </p:sp>
      <p:sp>
        <p:nvSpPr>
          <p:cNvPr id="68611"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68612"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71682" name="幻灯片图像占位符 1"/>
          <p:cNvSpPr>
            <a:spLocks noGrp="1" noRot="1" noChangeAspect="1" noTextEdit="1"/>
          </p:cNvSpPr>
          <p:nvPr>
            <p:ph type="sldImg"/>
          </p:nvPr>
        </p:nvSpPr>
        <p:spPr>
          <a:xfrm>
            <a:off x="915988" y="742950"/>
            <a:ext cx="4962525" cy="3722688"/>
          </a:xfrm>
          <a:ln>
            <a:miter/>
          </a:ln>
        </p:spPr>
      </p:sp>
      <p:sp>
        <p:nvSpPr>
          <p:cNvPr id="71683"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71684"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73730" name="幻灯片图像占位符 1"/>
          <p:cNvSpPr>
            <a:spLocks noGrp="1" noRot="1" noChangeAspect="1" noTextEdit="1"/>
          </p:cNvSpPr>
          <p:nvPr>
            <p:ph type="sldImg"/>
          </p:nvPr>
        </p:nvSpPr>
        <p:spPr>
          <a:xfrm>
            <a:off x="914400" y="741363"/>
            <a:ext cx="4962525" cy="3722687"/>
          </a:xfrm>
          <a:ln>
            <a:miter/>
          </a:ln>
        </p:spPr>
      </p:sp>
      <p:sp>
        <p:nvSpPr>
          <p:cNvPr id="73731" name="备注占位符 2"/>
          <p:cNvSpPr>
            <a:spLocks noGrp="1"/>
          </p:cNvSpPr>
          <p:nvPr>
            <p:ph type="body"/>
          </p:nvPr>
        </p:nvSpPr>
        <p:spPr>
          <a:xfrm>
            <a:off x="676275" y="4711700"/>
            <a:ext cx="5438775" cy="4467225"/>
          </a:xfrm>
        </p:spPr>
        <p:txBody>
          <a:bodyPr wrap="square" lIns="91440" tIns="45720" rIns="91440" bIns="45720" anchor="t"/>
          <a:p>
            <a:pPr lvl="0" eaLnBrk="1" hangingPunct="1"/>
            <a:endParaRPr lang="zh-CN" altLang="en-US" dirty="0"/>
          </a:p>
        </p:txBody>
      </p:sp>
      <p:sp>
        <p:nvSpPr>
          <p:cNvPr id="73732" name="灯片编号占位符 3"/>
          <p:cNvSpPr txBox="1">
            <a:spLocks noGrp="1"/>
          </p:cNvSpPr>
          <p:nvPr/>
        </p:nvSpPr>
        <p:spPr>
          <a:xfrm>
            <a:off x="3846513" y="9424988"/>
            <a:ext cx="2946400" cy="496887"/>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75778" name="幻灯片图像占位符 1"/>
          <p:cNvSpPr>
            <a:spLocks noGrp="1" noRot="1" noChangeAspect="1" noTextEdit="1"/>
          </p:cNvSpPr>
          <p:nvPr>
            <p:ph type="sldImg"/>
          </p:nvPr>
        </p:nvSpPr>
        <p:spPr>
          <a:xfrm>
            <a:off x="912813" y="739775"/>
            <a:ext cx="4962525" cy="3722688"/>
          </a:xfrm>
          <a:ln>
            <a:miter/>
          </a:ln>
        </p:spPr>
      </p:sp>
      <p:sp>
        <p:nvSpPr>
          <p:cNvPr id="75779" name="备注占位符 2"/>
          <p:cNvSpPr>
            <a:spLocks noGrp="1"/>
          </p:cNvSpPr>
          <p:nvPr>
            <p:ph type="body"/>
          </p:nvPr>
        </p:nvSpPr>
        <p:spPr>
          <a:xfrm>
            <a:off x="674688" y="4710113"/>
            <a:ext cx="5438775" cy="4467225"/>
          </a:xfrm>
        </p:spPr>
        <p:txBody>
          <a:bodyPr wrap="square" lIns="91440" tIns="45720" rIns="91440" bIns="45720" anchor="t"/>
          <a:p>
            <a:pPr lvl="0" eaLnBrk="1" hangingPunct="1"/>
            <a:endParaRPr lang="zh-CN" altLang="en-US" dirty="0"/>
          </a:p>
        </p:txBody>
      </p:sp>
      <p:sp>
        <p:nvSpPr>
          <p:cNvPr id="75780" name="灯片编号占位符 3"/>
          <p:cNvSpPr txBox="1">
            <a:spLocks noGrp="1"/>
          </p:cNvSpPr>
          <p:nvPr/>
        </p:nvSpPr>
        <p:spPr>
          <a:xfrm>
            <a:off x="3846513" y="9423400"/>
            <a:ext cx="2944812"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77826" name="幻灯片图像占位符 1"/>
          <p:cNvSpPr>
            <a:spLocks noGrp="1" noRot="1" noChangeAspect="1" noTextEdit="1"/>
          </p:cNvSpPr>
          <p:nvPr>
            <p:ph type="sldImg"/>
          </p:nvPr>
        </p:nvSpPr>
        <p:spPr>
          <a:xfrm>
            <a:off x="912813" y="739775"/>
            <a:ext cx="4962525" cy="3722688"/>
          </a:xfrm>
          <a:ln>
            <a:miter/>
          </a:ln>
        </p:spPr>
      </p:sp>
      <p:sp>
        <p:nvSpPr>
          <p:cNvPr id="77827" name="备注占位符 2"/>
          <p:cNvSpPr>
            <a:spLocks noGrp="1"/>
          </p:cNvSpPr>
          <p:nvPr>
            <p:ph type="body"/>
          </p:nvPr>
        </p:nvSpPr>
        <p:spPr>
          <a:xfrm>
            <a:off x="674688" y="4710113"/>
            <a:ext cx="5438775" cy="4467225"/>
          </a:xfrm>
        </p:spPr>
        <p:txBody>
          <a:bodyPr wrap="square" lIns="91440" tIns="45720" rIns="91440" bIns="45720" anchor="t"/>
          <a:p>
            <a:pPr lvl="0" eaLnBrk="1" hangingPunct="1"/>
            <a:endParaRPr lang="zh-CN" altLang="en-US" dirty="0"/>
          </a:p>
        </p:txBody>
      </p:sp>
      <p:sp>
        <p:nvSpPr>
          <p:cNvPr id="77828" name="灯片编号占位符 3"/>
          <p:cNvSpPr txBox="1">
            <a:spLocks noGrp="1"/>
          </p:cNvSpPr>
          <p:nvPr/>
        </p:nvSpPr>
        <p:spPr>
          <a:xfrm>
            <a:off x="3846513" y="9423400"/>
            <a:ext cx="2944812"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79874" name="幻灯片图像占位符 1"/>
          <p:cNvSpPr>
            <a:spLocks noGrp="1" noRot="1" noChangeAspect="1" noTextEdit="1"/>
          </p:cNvSpPr>
          <p:nvPr>
            <p:ph type="sldImg"/>
          </p:nvPr>
        </p:nvSpPr>
        <p:spPr>
          <a:xfrm>
            <a:off x="912813" y="739775"/>
            <a:ext cx="4962525" cy="3722688"/>
          </a:xfrm>
          <a:ln>
            <a:miter/>
          </a:ln>
        </p:spPr>
      </p:sp>
      <p:sp>
        <p:nvSpPr>
          <p:cNvPr id="79875" name="备注占位符 2"/>
          <p:cNvSpPr>
            <a:spLocks noGrp="1"/>
          </p:cNvSpPr>
          <p:nvPr>
            <p:ph type="body"/>
          </p:nvPr>
        </p:nvSpPr>
        <p:spPr>
          <a:xfrm>
            <a:off x="674688" y="4710113"/>
            <a:ext cx="5438775" cy="4467225"/>
          </a:xfrm>
        </p:spPr>
        <p:txBody>
          <a:bodyPr wrap="square" lIns="91440" tIns="45720" rIns="91440" bIns="45720" anchor="t"/>
          <a:p>
            <a:pPr lvl="0" eaLnBrk="1" hangingPunct="1"/>
            <a:endParaRPr lang="zh-CN" altLang="en-US" dirty="0"/>
          </a:p>
        </p:txBody>
      </p:sp>
      <p:sp>
        <p:nvSpPr>
          <p:cNvPr id="79876" name="灯片编号占位符 3"/>
          <p:cNvSpPr txBox="1">
            <a:spLocks noGrp="1"/>
          </p:cNvSpPr>
          <p:nvPr/>
        </p:nvSpPr>
        <p:spPr>
          <a:xfrm>
            <a:off x="3846513" y="9423400"/>
            <a:ext cx="2944812"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81922" name="幻灯片图像占位符 1"/>
          <p:cNvSpPr>
            <a:spLocks noGrp="1" noRot="1" noChangeAspect="1" noTextEdit="1"/>
          </p:cNvSpPr>
          <p:nvPr>
            <p:ph type="sldImg"/>
          </p:nvPr>
        </p:nvSpPr>
        <p:spPr>
          <a:xfrm>
            <a:off x="912813" y="739775"/>
            <a:ext cx="4962525" cy="3722688"/>
          </a:xfrm>
          <a:ln>
            <a:miter/>
          </a:ln>
        </p:spPr>
      </p:sp>
      <p:sp>
        <p:nvSpPr>
          <p:cNvPr id="81923" name="备注占位符 2"/>
          <p:cNvSpPr>
            <a:spLocks noGrp="1"/>
          </p:cNvSpPr>
          <p:nvPr>
            <p:ph type="body"/>
          </p:nvPr>
        </p:nvSpPr>
        <p:spPr>
          <a:xfrm>
            <a:off x="674688" y="4710113"/>
            <a:ext cx="5438775" cy="4467225"/>
          </a:xfrm>
        </p:spPr>
        <p:txBody>
          <a:bodyPr wrap="square" lIns="91440" tIns="45720" rIns="91440" bIns="45720" anchor="t"/>
          <a:p>
            <a:pPr lvl="0" eaLnBrk="1" hangingPunct="1"/>
            <a:endParaRPr lang="zh-CN" altLang="en-US" dirty="0"/>
          </a:p>
        </p:txBody>
      </p:sp>
      <p:sp>
        <p:nvSpPr>
          <p:cNvPr id="81924" name="灯片编号占位符 3"/>
          <p:cNvSpPr txBox="1">
            <a:spLocks noGrp="1"/>
          </p:cNvSpPr>
          <p:nvPr/>
        </p:nvSpPr>
        <p:spPr>
          <a:xfrm>
            <a:off x="3846513" y="9423400"/>
            <a:ext cx="2944812"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83970" name="幻灯片图像占位符 1"/>
          <p:cNvSpPr>
            <a:spLocks noGrp="1" noRot="1" noChangeAspect="1" noTextEdit="1"/>
          </p:cNvSpPr>
          <p:nvPr>
            <p:ph type="sldImg"/>
          </p:nvPr>
        </p:nvSpPr>
        <p:spPr>
          <a:xfrm>
            <a:off x="912813" y="739775"/>
            <a:ext cx="4962525" cy="3722688"/>
          </a:xfrm>
          <a:ln>
            <a:miter/>
          </a:ln>
        </p:spPr>
      </p:sp>
      <p:sp>
        <p:nvSpPr>
          <p:cNvPr id="83971" name="备注占位符 2"/>
          <p:cNvSpPr>
            <a:spLocks noGrp="1"/>
          </p:cNvSpPr>
          <p:nvPr>
            <p:ph type="body"/>
          </p:nvPr>
        </p:nvSpPr>
        <p:spPr>
          <a:xfrm>
            <a:off x="674688" y="4710113"/>
            <a:ext cx="5438775" cy="4467225"/>
          </a:xfrm>
        </p:spPr>
        <p:txBody>
          <a:bodyPr wrap="square" lIns="91440" tIns="45720" rIns="91440" bIns="45720" anchor="t"/>
          <a:p>
            <a:pPr lvl="0" eaLnBrk="1" hangingPunct="1"/>
            <a:endParaRPr lang="zh-CN" altLang="en-US" dirty="0"/>
          </a:p>
        </p:txBody>
      </p:sp>
      <p:sp>
        <p:nvSpPr>
          <p:cNvPr id="83972" name="灯片编号占位符 3"/>
          <p:cNvSpPr txBox="1">
            <a:spLocks noGrp="1"/>
          </p:cNvSpPr>
          <p:nvPr/>
        </p:nvSpPr>
        <p:spPr>
          <a:xfrm>
            <a:off x="3846513" y="9423400"/>
            <a:ext cx="2944812"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7410" name="幻灯片图像占位符 1"/>
          <p:cNvSpPr>
            <a:spLocks noGrp="1" noRot="1" noChangeAspect="1" noTextEdit="1"/>
          </p:cNvSpPr>
          <p:nvPr>
            <p:ph type="sldImg"/>
          </p:nvPr>
        </p:nvSpPr>
        <p:spPr>
          <a:xfrm>
            <a:off x="915988" y="742950"/>
            <a:ext cx="4962525" cy="3722688"/>
          </a:xfrm>
          <a:ln>
            <a:miter/>
          </a:ln>
        </p:spPr>
      </p:sp>
      <p:sp>
        <p:nvSpPr>
          <p:cNvPr id="17411"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17412"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83970" name="幻灯片图像占位符 1"/>
          <p:cNvSpPr>
            <a:spLocks noGrp="1" noRot="1" noChangeAspect="1" noTextEdit="1"/>
          </p:cNvSpPr>
          <p:nvPr>
            <p:ph type="sldImg"/>
          </p:nvPr>
        </p:nvSpPr>
        <p:spPr>
          <a:xfrm>
            <a:off x="912813" y="739775"/>
            <a:ext cx="4962525" cy="3722688"/>
          </a:xfrm>
          <a:ln>
            <a:miter/>
          </a:ln>
        </p:spPr>
      </p:sp>
      <p:sp>
        <p:nvSpPr>
          <p:cNvPr id="83971" name="备注占位符 2"/>
          <p:cNvSpPr>
            <a:spLocks noGrp="1"/>
          </p:cNvSpPr>
          <p:nvPr>
            <p:ph type="body"/>
          </p:nvPr>
        </p:nvSpPr>
        <p:spPr>
          <a:xfrm>
            <a:off x="674688" y="4710113"/>
            <a:ext cx="5438775" cy="4467225"/>
          </a:xfrm>
        </p:spPr>
        <p:txBody>
          <a:bodyPr wrap="square" lIns="91440" tIns="45720" rIns="91440" bIns="45720" anchor="t"/>
          <a:p>
            <a:pPr lvl="0" eaLnBrk="1" hangingPunct="1"/>
            <a:endParaRPr lang="zh-CN" altLang="en-US" dirty="0"/>
          </a:p>
        </p:txBody>
      </p:sp>
      <p:sp>
        <p:nvSpPr>
          <p:cNvPr id="83972" name="灯片编号占位符 3"/>
          <p:cNvSpPr txBox="1">
            <a:spLocks noGrp="1"/>
          </p:cNvSpPr>
          <p:nvPr/>
        </p:nvSpPr>
        <p:spPr>
          <a:xfrm>
            <a:off x="3846513" y="9423400"/>
            <a:ext cx="2944812"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7" name="幻灯片图像占位符 1"/>
          <p:cNvSpPr>
            <a:spLocks noGrp="1" noRot="1" noChangeAspect="1" noTextEdit="1"/>
          </p:cNvSpPr>
          <p:nvPr>
            <p:ph type="sldImg"/>
          </p:nvPr>
        </p:nvSpPr>
        <p:spPr>
          <a:ln>
            <a:miter/>
          </a:ln>
        </p:spPr>
      </p:sp>
      <p:sp>
        <p:nvSpPr>
          <p:cNvPr id="86018" name="备注占位符 2"/>
          <p:cNvSpPr>
            <a:spLocks noGrp="1"/>
          </p:cNvSpPr>
          <p:nvPr>
            <p:ph type="body"/>
          </p:nvPr>
        </p:nvSpPr>
        <p:spPr/>
        <p:txBody>
          <a:bodyPr wrap="square" lIns="91440" tIns="45720" rIns="91440" bIns="45720" anchor="t"/>
          <a:p>
            <a:pPr lvl="0"/>
            <a:endParaRPr lang="zh-CN" altLang="en-US" dirty="0"/>
          </a:p>
        </p:txBody>
      </p:sp>
      <p:sp>
        <p:nvSpPr>
          <p:cNvPr id="86019" name="灯片编号占位符 3"/>
          <p:cNvSpPr txBox="1">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p>
            <a:pPr lvl="0" indent="0" algn="r">
              <a:buFont typeface="Arial" panose="020B0604020202020204" pitchFamily="34" charset="0"/>
              <a:buChar char="•"/>
            </a:pPr>
            <a:fld id="{9A0DB2DC-4C9A-4742-B13C-FB6460FD3503}" type="slidenum">
              <a:rPr lang="zh-CN" altLang="en-US" sz="1200" dirty="0"/>
            </a:fld>
            <a:endParaRPr lang="zh-CN" altLang="en-US" sz="1200"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3" name="幻灯片图像占位符 1"/>
          <p:cNvSpPr>
            <a:spLocks noGrp="1" noRot="1" noChangeAspect="1" noTextEdit="1"/>
          </p:cNvSpPr>
          <p:nvPr>
            <p:ph type="sldImg"/>
          </p:nvPr>
        </p:nvSpPr>
        <p:spPr>
          <a:ln>
            <a:miter/>
          </a:ln>
        </p:spPr>
      </p:sp>
      <p:sp>
        <p:nvSpPr>
          <p:cNvPr id="90114" name="备注占位符 2"/>
          <p:cNvSpPr>
            <a:spLocks noGrp="1"/>
          </p:cNvSpPr>
          <p:nvPr>
            <p:ph type="body"/>
          </p:nvPr>
        </p:nvSpPr>
        <p:spPr>
          <a:xfrm>
            <a:off x="533400" y="4764088"/>
            <a:ext cx="5729288" cy="4291012"/>
          </a:xfrm>
        </p:spPr>
        <p:txBody>
          <a:bodyPr wrap="square" lIns="91440" tIns="45720" rIns="91440" bIns="45720" anchor="t"/>
          <a:p>
            <a:pPr lvl="0" eaLnBrk="1" hangingPunct="1"/>
            <a:endParaRPr lang="zh-CN" altLang="en-US" dirty="0"/>
          </a:p>
        </p:txBody>
      </p:sp>
      <p:sp>
        <p:nvSpPr>
          <p:cNvPr id="90115" name="灯片编号占位符 3"/>
          <p:cNvSpPr txBox="1">
            <a:spLocks noGrp="1"/>
          </p:cNvSpPr>
          <p:nvPr>
            <p:ph type="sldNum" sz="quarter"/>
          </p:nvPr>
        </p:nvSpPr>
        <p:spPr>
          <a:xfrm>
            <a:off x="3849688" y="9429750"/>
            <a:ext cx="2947987" cy="496888"/>
          </a:xfrm>
          <a:prstGeom prst="rect">
            <a:avLst/>
          </a:prstGeom>
          <a:noFill/>
          <a:ln w="9525">
            <a:noFill/>
          </a:ln>
        </p:spPr>
        <p:txBody>
          <a:bodyPr vert="horz" wrap="square" lIns="91440" tIns="45720" rIns="91440" bIns="45720" anchor="b"/>
          <a:p>
            <a:pPr lvl="0" indent="0" algn="r">
              <a:buFont typeface="Arial" panose="020B0604020202020204" pitchFamily="34" charset="0"/>
              <a:buChar char="•"/>
            </a:pP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19458" name="幻灯片图像占位符 1"/>
          <p:cNvSpPr>
            <a:spLocks noGrp="1" noRot="1" noChangeAspect="1" noTextEdit="1"/>
          </p:cNvSpPr>
          <p:nvPr>
            <p:ph type="sldImg"/>
          </p:nvPr>
        </p:nvSpPr>
        <p:spPr>
          <a:xfrm>
            <a:off x="915988" y="742950"/>
            <a:ext cx="4962525" cy="3722688"/>
          </a:xfrm>
          <a:ln>
            <a:miter/>
          </a:ln>
        </p:spPr>
      </p:sp>
      <p:sp>
        <p:nvSpPr>
          <p:cNvPr id="19459"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19460"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1506" name="幻灯片图像占位符 1"/>
          <p:cNvSpPr>
            <a:spLocks noGrp="1" noRot="1" noChangeAspect="1" noTextEdit="1"/>
          </p:cNvSpPr>
          <p:nvPr>
            <p:ph type="sldImg"/>
          </p:nvPr>
        </p:nvSpPr>
        <p:spPr>
          <a:xfrm>
            <a:off x="915988" y="742950"/>
            <a:ext cx="4962525" cy="3722688"/>
          </a:xfrm>
          <a:ln>
            <a:miter/>
          </a:ln>
        </p:spPr>
      </p:sp>
      <p:sp>
        <p:nvSpPr>
          <p:cNvPr id="21507"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21508"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3554" name="幻灯片图像占位符 1"/>
          <p:cNvSpPr>
            <a:spLocks noGrp="1" noRot="1" noChangeAspect="1" noTextEdit="1"/>
          </p:cNvSpPr>
          <p:nvPr>
            <p:ph type="sldImg"/>
          </p:nvPr>
        </p:nvSpPr>
        <p:spPr>
          <a:xfrm>
            <a:off x="915988" y="742950"/>
            <a:ext cx="4962525" cy="3722688"/>
          </a:xfrm>
          <a:ln>
            <a:miter/>
          </a:ln>
        </p:spPr>
      </p:sp>
      <p:sp>
        <p:nvSpPr>
          <p:cNvPr id="23555"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23556"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5602" name="幻灯片图像占位符 1"/>
          <p:cNvSpPr>
            <a:spLocks noGrp="1" noRot="1" noChangeAspect="1" noTextEdit="1"/>
          </p:cNvSpPr>
          <p:nvPr>
            <p:ph type="sldImg"/>
          </p:nvPr>
        </p:nvSpPr>
        <p:spPr>
          <a:xfrm>
            <a:off x="915988" y="742950"/>
            <a:ext cx="4962525" cy="3722688"/>
          </a:xfrm>
          <a:ln>
            <a:miter/>
          </a:ln>
        </p:spPr>
      </p:sp>
      <p:sp>
        <p:nvSpPr>
          <p:cNvPr id="25603"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25604"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p:sp>
        <p:nvSpPr>
          <p:cNvPr id="27650" name="幻灯片图像占位符 1"/>
          <p:cNvSpPr>
            <a:spLocks noGrp="1" noRot="1" noChangeAspect="1" noTextEdit="1"/>
          </p:cNvSpPr>
          <p:nvPr>
            <p:ph type="sldImg"/>
          </p:nvPr>
        </p:nvSpPr>
        <p:spPr>
          <a:xfrm>
            <a:off x="915988" y="742950"/>
            <a:ext cx="4962525" cy="3722688"/>
          </a:xfrm>
          <a:ln>
            <a:miter/>
          </a:ln>
        </p:spPr>
      </p:sp>
      <p:sp>
        <p:nvSpPr>
          <p:cNvPr id="27651" name="备注占位符 2"/>
          <p:cNvSpPr>
            <a:spLocks noGrp="1"/>
          </p:cNvSpPr>
          <p:nvPr>
            <p:ph type="body"/>
          </p:nvPr>
        </p:nvSpPr>
        <p:spPr>
          <a:xfrm>
            <a:off x="677863" y="4713288"/>
            <a:ext cx="5438775" cy="4467225"/>
          </a:xfrm>
        </p:spPr>
        <p:txBody>
          <a:bodyPr wrap="square" lIns="91440" tIns="45720" rIns="91440" bIns="45720" anchor="t"/>
          <a:p>
            <a:pPr lvl="0" eaLnBrk="1" hangingPunct="1"/>
            <a:endParaRPr lang="zh-CN" altLang="en-US" dirty="0"/>
          </a:p>
        </p:txBody>
      </p:sp>
      <p:sp>
        <p:nvSpPr>
          <p:cNvPr id="27652" name="灯片编号占位符 3"/>
          <p:cNvSpPr txBox="1">
            <a:spLocks noGrp="1"/>
          </p:cNvSpPr>
          <p:nvPr/>
        </p:nvSpPr>
        <p:spPr>
          <a:xfrm>
            <a:off x="3848100" y="9426575"/>
            <a:ext cx="2946400" cy="496888"/>
          </a:xfrm>
          <a:prstGeom prst="rect">
            <a:avLst/>
          </a:prstGeom>
          <a:noFill/>
          <a:ln w="9525">
            <a:noFill/>
          </a:ln>
        </p:spPr>
        <p:txBody>
          <a:bodyPr anchor="b"/>
          <a:p>
            <a:pPr lvl="0" indent="0" algn="r"/>
            <a:fld id="{9A0DB2DC-4C9A-4742-B13C-FB6460FD3503}" type="slidenum">
              <a:rPr lang="en-US" altLang="zh-CN" dirty="0"/>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8D22C0-1B6F-45E7-9C0E-4F2ADC618817}"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8D22C0-1B6F-45E7-9C0E-4F2ADC618817}"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8D22C0-1B6F-45E7-9C0E-4F2ADC618817}"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8D22C0-1B6F-45E7-9C0E-4F2ADC618817}"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8D22C0-1B6F-45E7-9C0E-4F2ADC618817}"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8D22C0-1B6F-45E7-9C0E-4F2ADC618817}"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8D22C0-1B6F-45E7-9C0E-4F2ADC618817}"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8D22C0-1B6F-45E7-9C0E-4F2ADC618817}"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8D22C0-1B6F-45E7-9C0E-4F2ADC618817}"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8D22C0-1B6F-45E7-9C0E-4F2ADC618817}"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1"/>
          <a:stretch>
            <a:fillRect/>
          </a:stretch>
        </a:blipFill>
        <a:effectLst/>
      </p:bgPr>
    </p:bg>
    <p:spTree>
      <p:nvGrpSpPr>
        <p:cNvPr id="1" name=""/>
        <p:cNvGrpSpPr/>
        <p:nvPr/>
      </p:nvGrpSpPr>
      <p:grpSpPr/>
      <p:pic>
        <p:nvPicPr>
          <p:cNvPr id="2" name="图片 1" descr="图片2"/>
          <p:cNvPicPr>
            <a:picLocks noChangeAspect="1"/>
          </p:cNvPicPr>
          <p:nvPr userDrawn="1"/>
        </p:nvPicPr>
        <p:blipFill>
          <a:blip r:embed="rId12"/>
          <a:stretch>
            <a:fillRect/>
          </a:stretch>
        </p:blipFill>
        <p:spPr>
          <a:xfrm>
            <a:off x="0" y="-1905"/>
            <a:ext cx="9144000" cy="6861810"/>
          </a:xfrm>
          <a:prstGeom prst="rect">
            <a:avLst/>
          </a:prstGeom>
        </p:spPr>
      </p:pic>
      <p:sp>
        <p:nvSpPr>
          <p:cNvPr id="1026" name="标题占位符 1"/>
          <p:cNvSpPr>
            <a:spLocks noGrp="1"/>
          </p:cNvSpPr>
          <p:nvPr>
            <p:ph type="title"/>
          </p:nvPr>
        </p:nvSpPr>
        <p:spPr>
          <a:xfrm>
            <a:off x="628650" y="365125"/>
            <a:ext cx="7886700" cy="1325563"/>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628650" y="1825625"/>
            <a:ext cx="7886700" cy="4351338"/>
          </a:xfrm>
          <a:prstGeom prst="rect">
            <a:avLst/>
          </a:prstGeom>
          <a:noFill/>
          <a:ln w="9525">
            <a:noFill/>
          </a:ln>
        </p:spPr>
        <p:txBody>
          <a:bodyPr anchor="t"/>
          <a:p>
            <a:pPr lvl="0" indent="-22860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buFont typeface="Arial" panose="020B0604020202020204" pitchFamily="34" charset="0"/>
              <a:buNone/>
              <a:defRPr sz="1200" noProof="1">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buFont typeface="Arial" panose="020B0604020202020204" pitchFamily="34" charset="0"/>
              <a:buNone/>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smtClean="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8D22C0-1B6F-45E7-9C0E-4F2ADC618817}"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27.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29.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34.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5.png"/><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49.png"/><Relationship Id="rId1" Type="http://schemas.openxmlformats.org/officeDocument/2006/relationships/image" Target="../media/image48.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image" Target="../media/image50.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image" Target="../media/image59.jpeg"/><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image" Target="../media/image56.jpe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7.xml"/><Relationship Id="rId5" Type="http://schemas.openxmlformats.org/officeDocument/2006/relationships/image" Target="../media/image64.png"/><Relationship Id="rId4" Type="http://schemas.openxmlformats.org/officeDocument/2006/relationships/image" Target="../media/image63.png"/><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66.png"/><Relationship Id="rId1" Type="http://schemas.openxmlformats.org/officeDocument/2006/relationships/image" Target="../media/image65.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pn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75.jpe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image" Target="../media/image77.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7.xml"/><Relationship Id="rId6" Type="http://schemas.openxmlformats.org/officeDocument/2006/relationships/image" Target="../media/image85.jpeg"/><Relationship Id="rId5" Type="http://schemas.openxmlformats.org/officeDocument/2006/relationships/image" Target="../media/image84.png"/><Relationship Id="rId4" Type="http://schemas.openxmlformats.org/officeDocument/2006/relationships/image" Target="../media/image83.png"/><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87.png"/><Relationship Id="rId1" Type="http://schemas.openxmlformats.org/officeDocument/2006/relationships/image" Target="../media/image8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88.pn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27.xml"/><Relationship Id="rId7"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image" Target="../media/image8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95.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image" Target="../media/image97.png"/><Relationship Id="rId1" Type="http://schemas.openxmlformats.org/officeDocument/2006/relationships/image" Target="../media/image96.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image" Target="../media/image99.png"/><Relationship Id="rId1" Type="http://schemas.openxmlformats.org/officeDocument/2006/relationships/image" Target="../media/image98.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image" Target="../media/image101.png"/><Relationship Id="rId1" Type="http://schemas.openxmlformats.org/officeDocument/2006/relationships/image" Target="../media/image100.png"/></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7.xml"/><Relationship Id="rId5" Type="http://schemas.openxmlformats.org/officeDocument/2006/relationships/image" Target="../media/image106.png"/><Relationship Id="rId4" Type="http://schemas.openxmlformats.org/officeDocument/2006/relationships/image" Target="../media/image105.png"/><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image" Target="../media/image10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107.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10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image" Target="../media/image10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image" Target="../media/image11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11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image" Target="../media/image112.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image" Target="../media/image113.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image" Target="../media/image115.png"/><Relationship Id="rId1" Type="http://schemas.openxmlformats.org/officeDocument/2006/relationships/image" Target="../media/image114.png"/></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1.xml"/><Relationship Id="rId7" Type="http://schemas.openxmlformats.org/officeDocument/2006/relationships/slideLayout" Target="../slideLayouts/slideLayout7.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5.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1" Type="http://schemas.openxmlformats.org/officeDocument/2006/relationships/slideLayout" Target="../slideLayouts/slideLayout2.xml"/><Relationship Id="rId10" Type="http://schemas.openxmlformats.org/officeDocument/2006/relationships/tags" Target="../tags/tag23.xml"/><Relationship Id="rId1" Type="http://schemas.openxmlformats.org/officeDocument/2006/relationships/tags" Target="../tags/tag14.xml"/></Relationships>
</file>

<file path=ppt/slides/_rels/slide50.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9.xml"/><Relationship Id="rId6" Type="http://schemas.openxmlformats.org/officeDocument/2006/relationships/image" Target="../media/image116.jpeg"/><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首页"/>
          <p:cNvPicPr>
            <a:picLocks noChangeAspect="1"/>
          </p:cNvPicPr>
          <p:nvPr/>
        </p:nvPicPr>
        <p:blipFill>
          <a:blip r:embed="rId1"/>
          <a:stretch>
            <a:fillRect/>
          </a:stretch>
        </p:blipFill>
        <p:spPr>
          <a:xfrm>
            <a:off x="0" y="0"/>
            <a:ext cx="9144000" cy="6858000"/>
          </a:xfrm>
          <a:prstGeom prst="rect">
            <a:avLst/>
          </a:prstGeom>
        </p:spPr>
      </p:pic>
      <p:sp>
        <p:nvSpPr>
          <p:cNvPr id="4098" name="文本框 4"/>
          <p:cNvSpPr txBox="1"/>
          <p:nvPr/>
        </p:nvSpPr>
        <p:spPr>
          <a:xfrm>
            <a:off x="6659563" y="6381750"/>
            <a:ext cx="2160270" cy="306705"/>
          </a:xfrm>
          <a:prstGeom prst="rect">
            <a:avLst/>
          </a:prstGeom>
          <a:noFill/>
          <a:ln w="9525">
            <a:noFill/>
          </a:ln>
        </p:spPr>
        <p:txBody>
          <a:bodyPr wrap="none" anchor="t">
            <a:spAutoFit/>
          </a:bodyPr>
          <a:p>
            <a:pPr>
              <a:spcBef>
                <a:spcPct val="50000"/>
              </a:spcBef>
              <a:buFont typeface="Arial" panose="020B0604020202020204" pitchFamily="34" charset="0"/>
              <a:buNone/>
            </a:pPr>
            <a:r>
              <a:rPr lang="en-US" altLang="zh-CN" sz="1400" dirty="0">
                <a:solidFill>
                  <a:srgbClr val="404345"/>
                </a:solidFill>
                <a:latin typeface="微软雅黑" panose="020B0503020204020204" pitchFamily="34" charset="-122"/>
                <a:ea typeface="微软雅黑" panose="020B0503020204020204" pitchFamily="34" charset="-122"/>
                <a:sym typeface="黑体" panose="02010609060101010101" pitchFamily="49" charset="-122"/>
              </a:rPr>
              <a:t>Copyright ©1998-20</a:t>
            </a:r>
            <a:r>
              <a:rPr lang="zh-CN" altLang="en-US" sz="1400" dirty="0">
                <a:solidFill>
                  <a:srgbClr val="404345"/>
                </a:solidFill>
                <a:latin typeface="微软雅黑" panose="020B0503020204020204" pitchFamily="34" charset="-122"/>
                <a:ea typeface="微软雅黑" panose="020B0503020204020204" pitchFamily="34" charset="-122"/>
                <a:sym typeface="黑体" panose="02010609060101010101" pitchFamily="49" charset="-122"/>
              </a:rPr>
              <a:t>1</a:t>
            </a:r>
            <a:r>
              <a:rPr lang="en-US" altLang="zh-CN" sz="1400" dirty="0">
                <a:solidFill>
                  <a:srgbClr val="404345"/>
                </a:solidFill>
                <a:latin typeface="微软雅黑" panose="020B0503020204020204" pitchFamily="34" charset="-122"/>
                <a:ea typeface="微软雅黑" panose="020B0503020204020204" pitchFamily="34" charset="-122"/>
                <a:sym typeface="黑体" panose="02010609060101010101" pitchFamily="49" charset="-122"/>
              </a:rPr>
              <a:t>9</a:t>
            </a:r>
            <a:endParaRPr lang="en-US" altLang="zh-CN" sz="1400" dirty="0">
              <a:solidFill>
                <a:srgbClr val="404345"/>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4099" name="矩形 5"/>
          <p:cNvSpPr/>
          <p:nvPr/>
        </p:nvSpPr>
        <p:spPr>
          <a:xfrm>
            <a:off x="2063750" y="2379663"/>
            <a:ext cx="6143625" cy="1198562"/>
          </a:xfrm>
          <a:prstGeom prst="rect">
            <a:avLst/>
          </a:prstGeom>
          <a:noFill/>
          <a:ln w="9525">
            <a:noFill/>
          </a:ln>
        </p:spPr>
        <p:txBody>
          <a:bodyPr anchor="t">
            <a:spAutoFit/>
          </a:bodyPr>
          <a:p>
            <a:pPr algn="r">
              <a:lnSpc>
                <a:spcPct val="90000"/>
              </a:lnSpc>
              <a:buFont typeface="Arial" panose="020B0604020202020204" pitchFamily="34" charset="0"/>
              <a:buNone/>
            </a:pPr>
            <a:r>
              <a:rPr lang="zh-CN" altLang="en-US" sz="4000" b="1" dirty="0">
                <a:solidFill>
                  <a:srgbClr val="808080"/>
                </a:solidFill>
                <a:latin typeface="微软雅黑" panose="020B0503020204020204" pitchFamily="34" charset="-122"/>
                <a:ea typeface="微软雅黑" panose="020B0503020204020204" pitchFamily="34" charset="-122"/>
              </a:rPr>
              <a:t>企业邮件系统解决方案</a:t>
            </a:r>
            <a:endParaRPr lang="zh-CN" altLang="en-US" sz="4000" b="1" dirty="0">
              <a:solidFill>
                <a:srgbClr val="808080"/>
              </a:solidFill>
              <a:latin typeface="微软雅黑" panose="020B0503020204020204" pitchFamily="34" charset="-122"/>
              <a:ea typeface="微软雅黑" panose="020B0503020204020204" pitchFamily="34" charset="-122"/>
            </a:endParaRPr>
          </a:p>
          <a:p>
            <a:pPr algn="r">
              <a:lnSpc>
                <a:spcPct val="90000"/>
              </a:lnSpc>
              <a:buFont typeface="Arial" panose="020B0604020202020204" pitchFamily="34" charset="0"/>
              <a:buNone/>
            </a:pPr>
            <a:endParaRPr lang="zh-CN" altLang="en-US" sz="2000" b="1" dirty="0">
              <a:solidFill>
                <a:srgbClr val="808080"/>
              </a:solidFill>
              <a:latin typeface="Arial" panose="020B0604020202020204" pitchFamily="34" charset="0"/>
              <a:ea typeface="宋体" panose="02010600030101010101" pitchFamily="2" charset="-122"/>
            </a:endParaRPr>
          </a:p>
          <a:p>
            <a:pPr algn="r">
              <a:lnSpc>
                <a:spcPct val="90000"/>
              </a:lnSpc>
              <a:buFont typeface="Arial" panose="020B0604020202020204" pitchFamily="34" charset="0"/>
              <a:buNone/>
            </a:pPr>
            <a:r>
              <a:rPr lang="en-US" altLang="zh-CN" sz="2000" b="1" dirty="0">
                <a:solidFill>
                  <a:srgbClr val="808080"/>
                </a:solidFill>
                <a:latin typeface="Arial" panose="020B0604020202020204" pitchFamily="34" charset="0"/>
                <a:ea typeface="宋体" panose="02010600030101010101" pitchFamily="2" charset="-122"/>
              </a:rPr>
              <a:t>Enterprise  Mail System Solutions</a:t>
            </a:r>
            <a:endParaRPr lang="en-US" altLang="zh-CN" sz="2000" b="1" dirty="0">
              <a:solidFill>
                <a:srgbClr val="808080"/>
              </a:solidFill>
              <a:latin typeface="Arial" panose="020B0604020202020204" pitchFamily="34" charset="0"/>
              <a:ea typeface="宋体" panose="02010600030101010101" pitchFamily="2" charset="-122"/>
            </a:endParaRPr>
          </a:p>
        </p:txBody>
      </p:sp>
      <p:sp>
        <p:nvSpPr>
          <p:cNvPr id="4100" name="矩形 5"/>
          <p:cNvSpPr/>
          <p:nvPr/>
        </p:nvSpPr>
        <p:spPr>
          <a:xfrm>
            <a:off x="5732463" y="5902325"/>
            <a:ext cx="3009900" cy="369888"/>
          </a:xfrm>
          <a:prstGeom prst="rect">
            <a:avLst/>
          </a:prstGeom>
          <a:noFill/>
          <a:ln w="9525">
            <a:noFill/>
          </a:ln>
        </p:spPr>
        <p:txBody>
          <a:bodyPr anchor="t">
            <a:spAutoFit/>
          </a:bodyPr>
          <a:p>
            <a:pPr algn="r">
              <a:lnSpc>
                <a:spcPct val="90000"/>
              </a:lnSpc>
              <a:buFont typeface="Arial" panose="020B0604020202020204" pitchFamily="34" charset="0"/>
              <a:buNone/>
            </a:pPr>
            <a:r>
              <a:rPr lang="zh-CN" altLang="en-US" sz="2000" dirty="0">
                <a:solidFill>
                  <a:srgbClr val="808080"/>
                </a:solidFill>
                <a:latin typeface="微软雅黑" panose="020B0503020204020204" pitchFamily="34" charset="-122"/>
                <a:ea typeface="微软雅黑" panose="020B0503020204020204" pitchFamily="34" charset="-122"/>
              </a:rPr>
              <a:t>河辰公司产品部</a:t>
            </a:r>
            <a:endParaRPr lang="en-US" altLang="zh-CN" sz="2000" dirty="0">
              <a:solidFill>
                <a:srgbClr val="808080"/>
              </a:solidFill>
              <a:latin typeface="Arial" panose="020B0604020202020204" pitchFamily="34" charset="0"/>
              <a:ea typeface="宋体" panose="02010600030101010101" pitchFamily="2" charset="-122"/>
            </a:endParaRPr>
          </a:p>
        </p:txBody>
      </p:sp>
      <p:pic>
        <p:nvPicPr>
          <p:cNvPr id="4" name="图片 3"/>
          <p:cNvPicPr>
            <a:picLocks noChangeAspect="1"/>
          </p:cNvPicPr>
          <p:nvPr/>
        </p:nvPicPr>
        <p:blipFill>
          <a:blip r:embed="rId2"/>
          <a:stretch>
            <a:fillRect/>
          </a:stretch>
        </p:blipFill>
        <p:spPr>
          <a:xfrm>
            <a:off x="0" y="0"/>
            <a:ext cx="9144000" cy="808355"/>
          </a:xfrm>
          <a:prstGeom prst="rect">
            <a:avLst/>
          </a:prstGeom>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智能超大附件</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6387" name="图片 1"/>
          <p:cNvPicPr>
            <a:picLocks noChangeAspect="1"/>
          </p:cNvPicPr>
          <p:nvPr/>
        </p:nvPicPr>
        <p:blipFill>
          <a:blip r:embed="rId1"/>
          <a:stretch>
            <a:fillRect/>
          </a:stretch>
        </p:blipFill>
        <p:spPr>
          <a:xfrm>
            <a:off x="534988" y="2598738"/>
            <a:ext cx="5245100" cy="2373312"/>
          </a:xfrm>
          <a:prstGeom prst="rect">
            <a:avLst/>
          </a:prstGeom>
          <a:noFill/>
          <a:ln w="9525">
            <a:noFill/>
          </a:ln>
        </p:spPr>
      </p:pic>
      <p:sp>
        <p:nvSpPr>
          <p:cNvPr id="4" name="矩形 3"/>
          <p:cNvSpPr/>
          <p:nvPr/>
        </p:nvSpPr>
        <p:spPr>
          <a:xfrm>
            <a:off x="2297113" y="3571875"/>
            <a:ext cx="942975" cy="22860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6389" name="图片 5"/>
          <p:cNvPicPr>
            <a:picLocks noChangeAspect="1"/>
          </p:cNvPicPr>
          <p:nvPr/>
        </p:nvPicPr>
        <p:blipFill>
          <a:blip r:embed="rId2"/>
          <a:stretch>
            <a:fillRect/>
          </a:stretch>
        </p:blipFill>
        <p:spPr>
          <a:xfrm>
            <a:off x="101600" y="1509713"/>
            <a:ext cx="3055938" cy="1089025"/>
          </a:xfrm>
          <a:prstGeom prst="rect">
            <a:avLst/>
          </a:prstGeom>
          <a:noFill/>
          <a:ln w="9525">
            <a:noFill/>
          </a:ln>
        </p:spPr>
      </p:pic>
      <p:sp>
        <p:nvSpPr>
          <p:cNvPr id="7" name="矩形 6"/>
          <p:cNvSpPr/>
          <p:nvPr/>
        </p:nvSpPr>
        <p:spPr>
          <a:xfrm>
            <a:off x="498475" y="1938338"/>
            <a:ext cx="2114550" cy="39211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0" name="肘形连接符 9"/>
          <p:cNvCxnSpPr/>
          <p:nvPr/>
        </p:nvCxnSpPr>
        <p:spPr>
          <a:xfrm rot="16200000" flipH="1">
            <a:off x="1133475" y="2635250"/>
            <a:ext cx="1387475" cy="777875"/>
          </a:xfrm>
          <a:prstGeom prst="bentConnector3">
            <a:avLst>
              <a:gd name="adj1" fmla="val 100479"/>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438275" y="2359025"/>
            <a:ext cx="4494213"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普通附件大小可由管理员自定义设置，最大支持</a:t>
            </a:r>
            <a:r>
              <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100M</a:t>
            </a: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16393" name="图片 11"/>
          <p:cNvPicPr>
            <a:picLocks noChangeAspect="1"/>
          </p:cNvPicPr>
          <p:nvPr/>
        </p:nvPicPr>
        <p:blipFill>
          <a:blip r:embed="rId3"/>
          <a:stretch>
            <a:fillRect/>
          </a:stretch>
        </p:blipFill>
        <p:spPr>
          <a:xfrm>
            <a:off x="1836738" y="4103688"/>
            <a:ext cx="3697287" cy="2581275"/>
          </a:xfrm>
          <a:prstGeom prst="rect">
            <a:avLst/>
          </a:prstGeom>
          <a:noFill/>
          <a:ln w="9525">
            <a:noFill/>
          </a:ln>
        </p:spPr>
      </p:pic>
      <p:cxnSp>
        <p:nvCxnSpPr>
          <p:cNvPr id="18" name="肘形连接符 17"/>
          <p:cNvCxnSpPr/>
          <p:nvPr/>
        </p:nvCxnSpPr>
        <p:spPr>
          <a:xfrm rot="16200000" flipH="1">
            <a:off x="1148556" y="4160044"/>
            <a:ext cx="1524000" cy="944563"/>
          </a:xfrm>
          <a:prstGeom prst="bentConnector3">
            <a:avLst>
              <a:gd name="adj1" fmla="val 100018"/>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470150" y="4632325"/>
            <a:ext cx="2978150" cy="16319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矩形 28"/>
          <p:cNvSpPr/>
          <p:nvPr/>
        </p:nvSpPr>
        <p:spPr>
          <a:xfrm>
            <a:off x="1417638" y="5624513"/>
            <a:ext cx="4108450" cy="3698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文件直接拖拽上传，并和支持批量上传</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16397" name="图片 21"/>
          <p:cNvPicPr>
            <a:picLocks noChangeAspect="1"/>
          </p:cNvPicPr>
          <p:nvPr/>
        </p:nvPicPr>
        <p:blipFill>
          <a:blip r:embed="rId4"/>
          <a:srcRect l="3421" r="41727"/>
          <a:stretch>
            <a:fillRect/>
          </a:stretch>
        </p:blipFill>
        <p:spPr>
          <a:xfrm>
            <a:off x="5180013" y="2838450"/>
            <a:ext cx="3659187" cy="2747963"/>
          </a:xfrm>
          <a:prstGeom prst="rect">
            <a:avLst/>
          </a:prstGeom>
          <a:noFill/>
          <a:ln w="9525">
            <a:noFill/>
          </a:ln>
        </p:spPr>
      </p:pic>
      <p:sp>
        <p:nvSpPr>
          <p:cNvPr id="23" name="矩形 22"/>
          <p:cNvSpPr/>
          <p:nvPr/>
        </p:nvSpPr>
        <p:spPr>
          <a:xfrm>
            <a:off x="5286375" y="3238500"/>
            <a:ext cx="3552825" cy="11525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25" name="肘形连接符 24"/>
          <p:cNvCxnSpPr/>
          <p:nvPr/>
        </p:nvCxnSpPr>
        <p:spPr>
          <a:xfrm flipV="1">
            <a:off x="5448300" y="4505325"/>
            <a:ext cx="1562100" cy="1457325"/>
          </a:xfrm>
          <a:prstGeom prst="bentConnector3">
            <a:avLst>
              <a:gd name="adj1" fmla="val 10000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5348288" y="4975225"/>
            <a:ext cx="3775075"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超过大小限制的附件会自动转为超大附件发送</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7" name="矩形 26"/>
          <p:cNvSpPr/>
          <p:nvPr/>
        </p:nvSpPr>
        <p:spPr>
          <a:xfrm>
            <a:off x="5619750" y="3870325"/>
            <a:ext cx="1443038" cy="23336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矩形 27"/>
          <p:cNvSpPr/>
          <p:nvPr/>
        </p:nvSpPr>
        <p:spPr>
          <a:xfrm>
            <a:off x="6537325" y="3352800"/>
            <a:ext cx="2208213" cy="2190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矩形 29"/>
          <p:cNvSpPr/>
          <p:nvPr/>
        </p:nvSpPr>
        <p:spPr>
          <a:xfrm>
            <a:off x="3762375" y="1522413"/>
            <a:ext cx="5178425" cy="831850"/>
          </a:xfrm>
          <a:prstGeom prst="rect">
            <a:avLst/>
          </a:prstGeom>
        </p:spPr>
        <p:txBody>
          <a:bodyPr>
            <a:spAutoFit/>
          </a:body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zh-CN" sz="1600" b="1" i="0" u="none" strike="noStrike" kern="1200" cap="none" spc="0" normalizeH="0" baseline="0" noProof="0" dirty="0">
                <a:ln>
                  <a:noFill/>
                </a:ln>
                <a:solidFill>
                  <a:schemeClr val="tx1"/>
                </a:solidFill>
                <a:effectLst/>
                <a:uLnTx/>
                <a:uFillTx/>
                <a:latin typeface="+mn-ea"/>
                <a:ea typeface="+mn-ea"/>
                <a:cs typeface="+mn-cs"/>
                <a:sym typeface="+mn-ea"/>
              </a:rPr>
              <a:t>支持大附件传输</a:t>
            </a:r>
            <a:r>
              <a:rPr kumimoji="0" lang="zh-CN" altLang="en-US" sz="1600" b="1" i="0" u="none" strike="noStrike" kern="1200" cap="none" spc="0" normalizeH="0" baseline="0" noProof="0" dirty="0">
                <a:ln>
                  <a:noFill/>
                </a:ln>
                <a:solidFill>
                  <a:schemeClr val="tx1"/>
                </a:solidFill>
                <a:effectLst/>
                <a:uLnTx/>
                <a:uFillTx/>
                <a:latin typeface="+mn-ea"/>
                <a:ea typeface="+mn-ea"/>
                <a:cs typeface="+mn-cs"/>
                <a:sym typeface="+mn-ea"/>
              </a:rPr>
              <a:t>：</a:t>
            </a:r>
            <a:r>
              <a:rPr kumimoji="0" lang="zh-CN" altLang="zh-CN" sz="1600" b="0" i="0" u="none" strike="noStrike" kern="1200" cap="none" spc="0" normalizeH="0" baseline="0" noProof="0" dirty="0">
                <a:ln>
                  <a:noFill/>
                </a:ln>
                <a:solidFill>
                  <a:schemeClr val="tx1"/>
                </a:solidFill>
                <a:effectLst/>
                <a:uLnTx/>
                <a:uFillTx/>
                <a:latin typeface="+mn-ea"/>
                <a:ea typeface="+mn-ea"/>
                <a:cs typeface="+mn-cs"/>
                <a:sym typeface="+mn-ea"/>
              </a:rPr>
              <a:t>普通附件最大支持</a:t>
            </a: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mn-ea"/>
              </a:rPr>
              <a:t>100M</a:t>
            </a:r>
            <a:r>
              <a:rPr kumimoji="0" lang="zh-CN" altLang="zh-CN" sz="1600" b="0" i="0" u="none" strike="noStrike" kern="1200" cap="none" spc="0" normalizeH="0" baseline="0" noProof="0" dirty="0">
                <a:ln>
                  <a:noFill/>
                </a:ln>
                <a:solidFill>
                  <a:schemeClr val="tx1"/>
                </a:solidFill>
                <a:effectLst/>
                <a:uLnTx/>
                <a:uFillTx/>
                <a:latin typeface="+mn-ea"/>
                <a:ea typeface="+mn-ea"/>
                <a:cs typeface="+mn-cs"/>
                <a:sym typeface="+mn-ea"/>
              </a:rPr>
              <a:t>，由网管根据企业实际情况而设，用户发送附件超过限制值，自动转为超大附件发送；超大附件最大支持</a:t>
            </a: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mn-ea"/>
              </a:rPr>
              <a:t>3G</a:t>
            </a:r>
            <a:r>
              <a:rPr kumimoji="0" lang="zh-CN" altLang="zh-CN" sz="1600" b="0" i="0" u="none" strike="noStrike" kern="1200" cap="none" spc="0" normalizeH="0" baseline="0" noProof="0" dirty="0">
                <a:ln>
                  <a:noFill/>
                </a:ln>
                <a:solidFill>
                  <a:schemeClr val="tx1"/>
                </a:solidFill>
                <a:effectLst/>
                <a:uLnTx/>
                <a:uFillTx/>
                <a:latin typeface="+mn-ea"/>
                <a:ea typeface="+mn-ea"/>
                <a:cs typeface="+mn-cs"/>
                <a:sym typeface="+mn-ea"/>
              </a:rPr>
              <a:t>。</a:t>
            </a:r>
            <a:endPar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3" name="图片 21" descr="AD域.jpg"/>
          <p:cNvPicPr>
            <a:picLocks noChangeAspect="1"/>
          </p:cNvPicPr>
          <p:nvPr/>
        </p:nvPicPr>
        <p:blipFill>
          <a:blip r:embed="rId1"/>
          <a:stretch>
            <a:fillRect/>
          </a:stretch>
        </p:blipFill>
        <p:spPr>
          <a:xfrm>
            <a:off x="136525" y="1746250"/>
            <a:ext cx="8821738" cy="4484688"/>
          </a:xfrm>
          <a:prstGeom prst="rect">
            <a:avLst/>
          </a:prstGeom>
          <a:noFill/>
          <a:ln w="9525">
            <a:noFill/>
          </a:ln>
        </p:spPr>
      </p:pic>
      <p:sp>
        <p:nvSpPr>
          <p:cNvPr id="18434"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en-US" altLang="zh-CN"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AD</a:t>
            </a: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域同步</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177925" y="2319338"/>
            <a:ext cx="2562225" cy="4032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 name="矩形 6"/>
          <p:cNvSpPr/>
          <p:nvPr/>
        </p:nvSpPr>
        <p:spPr>
          <a:xfrm>
            <a:off x="1201738" y="4872038"/>
            <a:ext cx="2687638" cy="39211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p:nvSpPr>
        <p:spPr>
          <a:xfrm>
            <a:off x="4895850" y="2647950"/>
            <a:ext cx="2597150" cy="3079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AD</a:t>
            </a: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域服务器</a:t>
            </a:r>
            <a:r>
              <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IP</a:t>
            </a: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地址</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25" name="肘形连接符 24"/>
          <p:cNvCxnSpPr>
            <a:endCxn id="20" idx="1"/>
          </p:cNvCxnSpPr>
          <p:nvPr/>
        </p:nvCxnSpPr>
        <p:spPr>
          <a:xfrm>
            <a:off x="3835400" y="2579688"/>
            <a:ext cx="1060450" cy="222250"/>
          </a:xfrm>
          <a:prstGeom prst="bentConnector3">
            <a:avLst>
              <a:gd name="adj1" fmla="val 500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3762375" y="1522413"/>
            <a:ext cx="5178425" cy="1076325"/>
          </a:xfrm>
          <a:prstGeom prst="rect">
            <a:avLst/>
          </a:prstGeom>
        </p:spPr>
        <p:txBody>
          <a:bodyPr>
            <a:spAutoFit/>
          </a:body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en-US" altLang="zh-CN" sz="1600" b="1" i="0" u="none" strike="noStrike" kern="1200" cap="none" spc="0" normalizeH="0" baseline="0" noProof="0" dirty="0">
                <a:ln>
                  <a:noFill/>
                </a:ln>
                <a:solidFill>
                  <a:schemeClr val="tx1"/>
                </a:solidFill>
                <a:effectLst/>
                <a:uLnTx/>
                <a:uFillTx/>
                <a:latin typeface="+mn-ea"/>
                <a:ea typeface="+mn-ea"/>
                <a:cs typeface="+mn-cs"/>
                <a:sym typeface="+mn-ea"/>
              </a:rPr>
              <a:t>AD</a:t>
            </a:r>
            <a:r>
              <a:rPr kumimoji="0" lang="zh-CN" altLang="en-US" sz="1600" b="1" i="0" u="none" strike="noStrike" kern="1200" cap="none" spc="0" normalizeH="0" baseline="0" noProof="0" dirty="0">
                <a:ln>
                  <a:noFill/>
                </a:ln>
                <a:solidFill>
                  <a:schemeClr val="tx1"/>
                </a:solidFill>
                <a:effectLst/>
                <a:uLnTx/>
                <a:uFillTx/>
                <a:latin typeface="+mn-ea"/>
                <a:ea typeface="+mn-ea"/>
                <a:cs typeface="+mn-cs"/>
                <a:sym typeface="+mn-ea"/>
              </a:rPr>
              <a:t>域同步集成：</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rPr>
              <a:t>佑友邮件系统账号管理与组织架构与微软的</a:t>
            </a: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mn-ea"/>
              </a:rPr>
              <a:t>AD</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rPr>
              <a:t>域服务器同步，</a:t>
            </a: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mn-ea"/>
              </a:rPr>
              <a:t>AD</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rPr>
              <a:t>域建一个新账号，邮件服务器将会同步新建该账号，组织架构也同步，达到邮件服务器账号与域的实时同步</a:t>
            </a:r>
            <a:r>
              <a:rPr kumimoji="0" lang="zh-CN" altLang="zh-CN" sz="1600" b="0" i="0" u="none" strike="noStrike" kern="1200" cap="none" spc="0" normalizeH="0" baseline="0" noProof="0" dirty="0">
                <a:ln>
                  <a:noFill/>
                </a:ln>
                <a:solidFill>
                  <a:schemeClr val="tx1"/>
                </a:solidFill>
                <a:effectLst/>
                <a:uLnTx/>
                <a:uFillTx/>
                <a:latin typeface="+mn-ea"/>
                <a:ea typeface="+mn-ea"/>
                <a:cs typeface="+mn-cs"/>
                <a:sym typeface="+mn-ea"/>
              </a:rPr>
              <a:t>。</a:t>
            </a:r>
            <a:endPar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endParaRPr>
          </a:p>
        </p:txBody>
      </p:sp>
      <p:sp>
        <p:nvSpPr>
          <p:cNvPr id="26" name="矩形 25"/>
          <p:cNvSpPr/>
          <p:nvPr/>
        </p:nvSpPr>
        <p:spPr>
          <a:xfrm>
            <a:off x="6016625" y="4806950"/>
            <a:ext cx="2597150" cy="3063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与</a:t>
            </a:r>
            <a:r>
              <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AD</a:t>
            </a: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域服务器的同步频率</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38" name="肘形连接符 37"/>
          <p:cNvCxnSpPr>
            <a:endCxn id="26" idx="1"/>
          </p:cNvCxnSpPr>
          <p:nvPr/>
        </p:nvCxnSpPr>
        <p:spPr>
          <a:xfrm flipV="1">
            <a:off x="4041775" y="4960938"/>
            <a:ext cx="1974850" cy="200025"/>
          </a:xfrm>
          <a:prstGeom prst="bentConnector3">
            <a:avLst>
              <a:gd name="adj1" fmla="val 500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908425" y="3100070"/>
            <a:ext cx="5194935" cy="337185"/>
          </a:xfrm>
          <a:prstGeom prst="rect">
            <a:avLst/>
          </a:prstGeom>
        </p:spPr>
        <p:txBody>
          <a:bodyPr wrap="square">
            <a:spAutoFit/>
          </a:bodyPr>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zh-CN" sz="1600" b="0" i="0" u="none" strike="noStrike" kern="1200" cap="none" spc="0" normalizeH="0" baseline="0" noProof="0" dirty="0">
                <a:ln>
                  <a:noFill/>
                </a:ln>
                <a:solidFill>
                  <a:schemeClr val="tx1"/>
                </a:solidFill>
                <a:effectLst/>
                <a:uLnTx/>
                <a:uFillTx/>
                <a:latin typeface="+mn-ea"/>
                <a:ea typeface="+mn-ea"/>
                <a:cs typeface="+mn-cs"/>
                <a:sym typeface="+mn-ea"/>
              </a:rPr>
              <a:t>避免通讯录组织和</a:t>
            </a: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mn-ea"/>
              </a:rPr>
              <a:t>AD</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rPr>
              <a:t>域不同步造成的架构凌乱问题。</a:t>
            </a:r>
            <a:endPar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通讯录同步</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0483" name="图片 1"/>
          <p:cNvPicPr>
            <a:picLocks noChangeAspect="1"/>
          </p:cNvPicPr>
          <p:nvPr/>
        </p:nvPicPr>
        <p:blipFill>
          <a:blip r:embed="rId1"/>
          <a:srcRect l="51096" t="21230" r="3516" b="17754"/>
          <a:stretch>
            <a:fillRect/>
          </a:stretch>
        </p:blipFill>
        <p:spPr>
          <a:xfrm>
            <a:off x="276225" y="1558925"/>
            <a:ext cx="4281488" cy="2227263"/>
          </a:xfrm>
          <a:prstGeom prst="rect">
            <a:avLst/>
          </a:prstGeom>
          <a:noFill/>
          <a:ln w="9525">
            <a:noFill/>
          </a:ln>
        </p:spPr>
      </p:pic>
      <p:sp>
        <p:nvSpPr>
          <p:cNvPr id="4" name="矩形 3"/>
          <p:cNvSpPr/>
          <p:nvPr/>
        </p:nvSpPr>
        <p:spPr>
          <a:xfrm>
            <a:off x="630238" y="1928813"/>
            <a:ext cx="950913" cy="37623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1438275" y="2359025"/>
            <a:ext cx="903288"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单击呼出</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20486" name="图片 5"/>
          <p:cNvPicPr>
            <a:picLocks noChangeAspect="1"/>
          </p:cNvPicPr>
          <p:nvPr/>
        </p:nvPicPr>
        <p:blipFill>
          <a:blip r:embed="rId2"/>
          <a:stretch>
            <a:fillRect/>
          </a:stretch>
        </p:blipFill>
        <p:spPr>
          <a:xfrm>
            <a:off x="276225" y="4156075"/>
            <a:ext cx="4300538" cy="2252663"/>
          </a:xfrm>
          <a:prstGeom prst="rect">
            <a:avLst/>
          </a:prstGeom>
          <a:noFill/>
          <a:ln w="9525">
            <a:noFill/>
          </a:ln>
        </p:spPr>
      </p:pic>
      <p:sp>
        <p:nvSpPr>
          <p:cNvPr id="7" name="矩形 6"/>
          <p:cNvSpPr/>
          <p:nvPr/>
        </p:nvSpPr>
        <p:spPr>
          <a:xfrm>
            <a:off x="276225" y="4398963"/>
            <a:ext cx="4203700" cy="201136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0" name="直接箭头连接符 9"/>
          <p:cNvCxnSpPr/>
          <p:nvPr/>
        </p:nvCxnSpPr>
        <p:spPr>
          <a:xfrm>
            <a:off x="1206500" y="2359025"/>
            <a:ext cx="0" cy="1957388"/>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276225" y="4645025"/>
            <a:ext cx="830263" cy="164623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矩形 20"/>
          <p:cNvSpPr/>
          <p:nvPr/>
        </p:nvSpPr>
        <p:spPr>
          <a:xfrm>
            <a:off x="825500" y="5467350"/>
            <a:ext cx="903288"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组织架构</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12" name="矩形 11"/>
          <p:cNvSpPr/>
          <p:nvPr/>
        </p:nvSpPr>
        <p:spPr>
          <a:xfrm>
            <a:off x="1276350" y="4562475"/>
            <a:ext cx="2335213" cy="3841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矩形 22"/>
          <p:cNvSpPr/>
          <p:nvPr/>
        </p:nvSpPr>
        <p:spPr>
          <a:xfrm>
            <a:off x="1728788" y="4946650"/>
            <a:ext cx="1722438" cy="277813"/>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搜索，自动匹配联系人</a:t>
            </a:r>
            <a:endParaRPr kumimoji="0" lang="zh-CN" altLang="en-US" sz="12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20493" name="图片 12"/>
          <p:cNvPicPr>
            <a:picLocks noChangeAspect="1"/>
          </p:cNvPicPr>
          <p:nvPr/>
        </p:nvPicPr>
        <p:blipFill>
          <a:blip r:embed="rId3"/>
          <a:stretch>
            <a:fillRect/>
          </a:stretch>
        </p:blipFill>
        <p:spPr>
          <a:xfrm>
            <a:off x="4748213" y="4156075"/>
            <a:ext cx="4237037" cy="2252663"/>
          </a:xfrm>
          <a:prstGeom prst="rect">
            <a:avLst/>
          </a:prstGeom>
          <a:noFill/>
          <a:ln w="9525">
            <a:noFill/>
          </a:ln>
        </p:spPr>
      </p:pic>
      <p:sp>
        <p:nvSpPr>
          <p:cNvPr id="14" name="矩形 13"/>
          <p:cNvSpPr/>
          <p:nvPr/>
        </p:nvSpPr>
        <p:spPr>
          <a:xfrm>
            <a:off x="6529388" y="4316413"/>
            <a:ext cx="336550" cy="32861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8" name="肘形连接符 17"/>
          <p:cNvCxnSpPr/>
          <p:nvPr/>
        </p:nvCxnSpPr>
        <p:spPr>
          <a:xfrm rot="10800000" flipV="1">
            <a:off x="4557713" y="4676775"/>
            <a:ext cx="2103438" cy="712788"/>
          </a:xfrm>
          <a:prstGeom prst="bentConnector3">
            <a:avLst>
              <a:gd name="adj1" fmla="val 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6737350" y="4651375"/>
            <a:ext cx="903288" cy="306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单击呼出</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20497" name="图片 14" descr="GIF格式2"/>
          <p:cNvPicPr>
            <a:picLocks noChangeAspect="1"/>
          </p:cNvPicPr>
          <p:nvPr/>
        </p:nvPicPr>
        <p:blipFill>
          <a:blip r:embed="rId4"/>
          <a:stretch>
            <a:fillRect/>
          </a:stretch>
        </p:blipFill>
        <p:spPr>
          <a:xfrm>
            <a:off x="4911725" y="1928813"/>
            <a:ext cx="1143000" cy="152400"/>
          </a:xfrm>
          <a:prstGeom prst="rect">
            <a:avLst/>
          </a:prstGeom>
          <a:noFill/>
          <a:ln w="9525">
            <a:noFill/>
          </a:ln>
        </p:spPr>
      </p:pic>
      <p:pic>
        <p:nvPicPr>
          <p:cNvPr id="20498" name="图片 17" descr="GIF格式2"/>
          <p:cNvPicPr>
            <a:picLocks noChangeAspect="1"/>
          </p:cNvPicPr>
          <p:nvPr/>
        </p:nvPicPr>
        <p:blipFill>
          <a:blip r:embed="rId4"/>
          <a:stretch>
            <a:fillRect/>
          </a:stretch>
        </p:blipFill>
        <p:spPr>
          <a:xfrm>
            <a:off x="5719763" y="3014663"/>
            <a:ext cx="1143000" cy="152400"/>
          </a:xfrm>
          <a:prstGeom prst="rect">
            <a:avLst/>
          </a:prstGeom>
          <a:noFill/>
          <a:ln w="9525">
            <a:noFill/>
          </a:ln>
        </p:spPr>
      </p:pic>
      <p:sp>
        <p:nvSpPr>
          <p:cNvPr id="20499" name="Rectangle 4"/>
          <p:cNvSpPr/>
          <p:nvPr/>
        </p:nvSpPr>
        <p:spPr>
          <a:xfrm>
            <a:off x="4672013" y="1665288"/>
            <a:ext cx="4313237" cy="2400300"/>
          </a:xfrm>
          <a:prstGeom prst="rect">
            <a:avLst/>
          </a:prstGeom>
          <a:noFill/>
          <a:ln w="9525">
            <a:noFill/>
          </a:ln>
        </p:spPr>
        <p:txBody>
          <a:bodyPr anchor="ctr">
            <a:spAutoFit/>
          </a:bodyPr>
          <a:p>
            <a:pPr marL="171450" indent="-171450" eaLnBrk="0" hangingPunct="0">
              <a:buFont typeface="Wingdings" panose="05000000000000000000" pitchFamily="2" charset="2"/>
              <a:buChar char="Ø"/>
            </a:pPr>
            <a:r>
              <a:rPr lang="zh-CN" altLang="zh-CN" sz="1200" b="1" dirty="0">
                <a:latin typeface="微软雅黑" panose="020B0503020204020204" pitchFamily="34" charset="-122"/>
                <a:ea typeface="黑体" panose="02010609060101010101" pitchFamily="49" charset="-122"/>
              </a:rPr>
              <a:t>组织</a:t>
            </a:r>
            <a:r>
              <a:rPr lang="en-US" altLang="zh-CN" sz="1200" b="1" dirty="0">
                <a:latin typeface="微软雅黑" panose="020B0503020204020204" pitchFamily="34" charset="-122"/>
                <a:ea typeface="黑体" panose="02010609060101010101" pitchFamily="49" charset="-122"/>
              </a:rPr>
              <a:t>/</a:t>
            </a:r>
            <a:r>
              <a:rPr lang="zh-CN" altLang="en-US" sz="1200" b="1" dirty="0">
                <a:latin typeface="微软雅黑" panose="020B0503020204020204" pitchFamily="34" charset="-122"/>
                <a:ea typeface="黑体" panose="02010609060101010101" pitchFamily="49" charset="-122"/>
              </a:rPr>
              <a:t>个人通讯录同步</a:t>
            </a:r>
            <a:endParaRPr lang="zh-CN" altLang="en-US" sz="1200" b="1" dirty="0">
              <a:latin typeface="微软雅黑" panose="020B0503020204020204" pitchFamily="34" charset="-122"/>
              <a:ea typeface="黑体" panose="02010609060101010101" pitchFamily="49" charset="-122"/>
            </a:endParaRPr>
          </a:p>
          <a:p>
            <a:pPr marL="171450" indent="-171450" eaLnBrk="0" hangingPunct="0">
              <a:buFont typeface="Arial" panose="020B0604020202020204" pitchFamily="34" charset="0"/>
              <a:buNone/>
            </a:pPr>
            <a:r>
              <a:rPr lang="en-US" altLang="zh-CN" sz="1200" dirty="0">
                <a:latin typeface="Times New Roman" panose="02020603050405020304" pitchFamily="18" charset="0"/>
                <a:ea typeface="宋体" panose="02010600030101010101" pitchFamily="2" charset="-122"/>
              </a:rPr>
              <a:t>                                    </a:t>
            </a:r>
            <a:r>
              <a:rPr lang="zh-CN" altLang="en-US" sz="1200" dirty="0">
                <a:latin typeface="Times New Roman" panose="02020603050405020304" pitchFamily="18" charset="0"/>
                <a:ea typeface="宋体" panose="02010600030101010101" pitchFamily="2" charset="-122"/>
              </a:rPr>
              <a:t>客户端插件可以帮您自动同步组织通讯录和个人通讯录。同步之后，您可看到完整的企业组织架构，且可查看联系人的详细信息，包括联系人的姓名、电子邮件、部门、办公电话、手机号码、传真号码等等。</a:t>
            </a:r>
            <a:endParaRPr lang="zh-CN" altLang="en-US" sz="1200" dirty="0">
              <a:latin typeface="Times New Roman" panose="02020603050405020304" pitchFamily="18" charset="0"/>
              <a:ea typeface="宋体" panose="02010600030101010101" pitchFamily="2" charset="-122"/>
            </a:endParaRPr>
          </a:p>
          <a:p>
            <a:pPr marL="171450" indent="-171450" eaLnBrk="0" hangingPunct="0">
              <a:buFont typeface="Wingdings" panose="05000000000000000000" pitchFamily="2" charset="2"/>
              <a:buChar char="Ø"/>
            </a:pPr>
            <a:r>
              <a:rPr lang="zh-CN" altLang="en-US" sz="1200" b="1" dirty="0">
                <a:latin typeface="微软雅黑" panose="020B0503020204020204" pitchFamily="34" charset="-122"/>
                <a:ea typeface="黑体" panose="02010609060101010101" pitchFamily="49" charset="-122"/>
              </a:rPr>
              <a:t>自动匹配联系人</a:t>
            </a:r>
            <a:endParaRPr lang="zh-CN" altLang="en-US" sz="1000" dirty="0">
              <a:latin typeface="Calibri" panose="020F0502020204030204" pitchFamily="34" charset="0"/>
              <a:ea typeface="宋体" panose="02010600030101010101" pitchFamily="2" charset="-122"/>
            </a:endParaRPr>
          </a:p>
          <a:p>
            <a:pPr marL="171450" indent="-171450" eaLnBrk="0" hangingPunct="0">
              <a:buFont typeface="Arial" panose="020B0604020202020204" pitchFamily="34" charset="0"/>
              <a:buNone/>
            </a:pPr>
            <a:r>
              <a:rPr lang="en-US" altLang="zh-CN" sz="1200" dirty="0">
                <a:latin typeface="Times New Roman" panose="02020603050405020304" pitchFamily="18" charset="0"/>
                <a:ea typeface="宋体" panose="02010600030101010101" pitchFamily="2" charset="-122"/>
              </a:rPr>
              <a:t>   </a:t>
            </a:r>
            <a:r>
              <a:rPr lang="zh-CN" altLang="en-US" sz="1200" dirty="0">
                <a:latin typeface="Times New Roman" panose="02020603050405020304" pitchFamily="18" charset="0"/>
                <a:ea typeface="宋体" panose="02010600030101010101" pitchFamily="2" charset="-122"/>
              </a:rPr>
              <a:t>您不仅可以通过输入收件人的邮箱地址和名字来查找联系人，还可以用</a:t>
            </a:r>
            <a:r>
              <a:rPr lang="en-US" altLang="zh-CN" sz="1200" dirty="0">
                <a:latin typeface="Times New Roman" panose="02020603050405020304" pitchFamily="18" charset="0"/>
                <a:ea typeface="宋体" panose="02010600030101010101" pitchFamily="2" charset="-122"/>
              </a:rPr>
              <a:t>                                </a:t>
            </a:r>
            <a:r>
              <a:rPr lang="zh-CN" altLang="en-US" sz="1200" dirty="0">
                <a:latin typeface="Times New Roman" panose="02020603050405020304" pitchFamily="18" charset="0"/>
                <a:ea typeface="宋体" panose="02010600030101010101" pitchFamily="2" charset="-122"/>
              </a:rPr>
              <a:t>客户端插件的自动匹配功能，只要输入收件人的名字拼音、名字拼音首字母就可以查询到相关联系人。同时，您还可以通过关键字查找，精确定位各通讯录目录下的联系人。</a:t>
            </a:r>
            <a:endParaRPr lang="zh-CN" altLang="en-US" sz="1200" dirty="0">
              <a:latin typeface="Times New Roman" panose="02020603050405020304" pitchFamily="18" charset="0"/>
              <a:ea typeface="宋体" panose="02010600030101010101" pitchFamily="2" charset="-122"/>
            </a:endParaRPr>
          </a:p>
          <a:p>
            <a:pPr marL="171450" indent="-171450" eaLnBrk="0" hangingPunct="0">
              <a:buFont typeface="Arial" panose="020B0604020202020204" pitchFamily="34" charset="0"/>
              <a:buNone/>
            </a:pPr>
            <a:endParaRPr lang="zh-CN" altLang="zh-CN" dirty="0">
              <a:latin typeface="Calibri" panose="020F0502020204030204" pitchFamily="3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收发对象限制</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2531" name="图片 2"/>
          <p:cNvPicPr>
            <a:picLocks noChangeAspect="1"/>
          </p:cNvPicPr>
          <p:nvPr/>
        </p:nvPicPr>
        <p:blipFill>
          <a:blip r:embed="rId1"/>
          <a:stretch>
            <a:fillRect/>
          </a:stretch>
        </p:blipFill>
        <p:spPr>
          <a:xfrm>
            <a:off x="374650" y="3365500"/>
            <a:ext cx="7061200" cy="2517775"/>
          </a:xfrm>
          <a:prstGeom prst="rect">
            <a:avLst/>
          </a:prstGeom>
          <a:noFill/>
          <a:ln w="9525">
            <a:noFill/>
          </a:ln>
        </p:spPr>
      </p:pic>
      <p:pic>
        <p:nvPicPr>
          <p:cNvPr id="22532" name="图片 1"/>
          <p:cNvPicPr>
            <a:picLocks noChangeAspect="1"/>
          </p:cNvPicPr>
          <p:nvPr/>
        </p:nvPicPr>
        <p:blipFill>
          <a:blip r:embed="rId2"/>
          <a:stretch>
            <a:fillRect/>
          </a:stretch>
        </p:blipFill>
        <p:spPr>
          <a:xfrm>
            <a:off x="4676775" y="2260600"/>
            <a:ext cx="3963988" cy="4251325"/>
          </a:xfrm>
          <a:prstGeom prst="rect">
            <a:avLst/>
          </a:prstGeom>
          <a:noFill/>
          <a:ln w="9525">
            <a:noFill/>
          </a:ln>
        </p:spPr>
      </p:pic>
      <p:sp>
        <p:nvSpPr>
          <p:cNvPr id="20" name="矩形 19"/>
          <p:cNvSpPr/>
          <p:nvPr/>
        </p:nvSpPr>
        <p:spPr>
          <a:xfrm>
            <a:off x="4676775" y="2266950"/>
            <a:ext cx="3963988" cy="42449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矩形 20"/>
          <p:cNvSpPr/>
          <p:nvPr/>
        </p:nvSpPr>
        <p:spPr>
          <a:xfrm>
            <a:off x="2255838" y="5133975"/>
            <a:ext cx="833438" cy="3190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535" name="矩形 10"/>
          <p:cNvSpPr/>
          <p:nvPr/>
        </p:nvSpPr>
        <p:spPr>
          <a:xfrm>
            <a:off x="411163" y="1360488"/>
            <a:ext cx="8115300" cy="830262"/>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zh-CN" sz="1600" dirty="0">
                <a:latin typeface="Calibri" panose="020F0502020204030204" pitchFamily="34" charset="0"/>
                <a:ea typeface="宋体" panose="02010600030101010101" pitchFamily="2" charset="-122"/>
              </a:rPr>
              <a:t>针对电子邮件系统的管理，</a:t>
            </a:r>
            <a:r>
              <a:rPr lang="zh-CN" altLang="en-US" sz="1600" dirty="0">
                <a:latin typeface="Calibri" panose="020F0502020204030204" pitchFamily="34" charset="0"/>
                <a:ea typeface="宋体" panose="02010600030101010101" pitchFamily="2" charset="-122"/>
              </a:rPr>
              <a:t>佑友邮件系统</a:t>
            </a:r>
            <a:r>
              <a:rPr lang="zh-CN" altLang="zh-CN" sz="1600" dirty="0">
                <a:latin typeface="Calibri" panose="020F0502020204030204" pitchFamily="34" charset="0"/>
                <a:ea typeface="宋体" panose="02010600030101010101" pitchFamily="2" charset="-122"/>
              </a:rPr>
              <a:t>提供</a:t>
            </a:r>
            <a:r>
              <a:rPr lang="en-US" altLang="zh-CN" sz="1600" dirty="0">
                <a:latin typeface="Calibri" panose="020F0502020204030204" pitchFamily="34" charset="0"/>
                <a:ea typeface="宋体" panose="02010600030101010101" pitchFamily="2" charset="-122"/>
              </a:rPr>
              <a:t>“</a:t>
            </a:r>
            <a:r>
              <a:rPr lang="zh-CN" altLang="zh-CN" sz="1600" dirty="0">
                <a:latin typeface="Calibri" panose="020F0502020204030204" pitchFamily="34" charset="0"/>
                <a:ea typeface="宋体" panose="02010600030101010101" pitchFamily="2" charset="-122"/>
              </a:rPr>
              <a:t>组织</a:t>
            </a:r>
            <a:r>
              <a:rPr lang="en-US" altLang="zh-CN" sz="1600" dirty="0">
                <a:latin typeface="Calibri" panose="020F0502020204030204" pitchFamily="34" charset="0"/>
                <a:ea typeface="宋体" panose="02010600030101010101" pitchFamily="2" charset="-122"/>
              </a:rPr>
              <a:t>-</a:t>
            </a:r>
            <a:r>
              <a:rPr lang="zh-CN" altLang="zh-CN" sz="1600" dirty="0">
                <a:latin typeface="Calibri" panose="020F0502020204030204" pitchFamily="34" charset="0"/>
                <a:ea typeface="宋体" panose="02010600030101010101" pitchFamily="2" charset="-122"/>
              </a:rPr>
              <a:t>部门</a:t>
            </a:r>
            <a:r>
              <a:rPr lang="en-US" altLang="zh-CN" sz="1600" dirty="0">
                <a:latin typeface="Calibri" panose="020F0502020204030204" pitchFamily="34" charset="0"/>
                <a:ea typeface="宋体" panose="02010600030101010101" pitchFamily="2" charset="-122"/>
              </a:rPr>
              <a:t>-</a:t>
            </a:r>
            <a:r>
              <a:rPr lang="zh-CN" altLang="zh-CN" sz="1600" dirty="0">
                <a:latin typeface="Calibri" panose="020F0502020204030204" pitchFamily="34" charset="0"/>
                <a:ea typeface="宋体" panose="02010600030101010101" pitchFamily="2" charset="-122"/>
              </a:rPr>
              <a:t>子部门</a:t>
            </a:r>
            <a:r>
              <a:rPr lang="en-US" altLang="zh-CN" sz="1600" dirty="0">
                <a:latin typeface="Calibri" panose="020F0502020204030204" pitchFamily="34" charset="0"/>
                <a:ea typeface="宋体" panose="02010600030101010101" pitchFamily="2" charset="-122"/>
              </a:rPr>
              <a:t>-</a:t>
            </a:r>
            <a:r>
              <a:rPr lang="zh-CN" altLang="zh-CN" sz="1600" dirty="0">
                <a:latin typeface="Calibri" panose="020F0502020204030204" pitchFamily="34" charset="0"/>
                <a:ea typeface="宋体" panose="02010600030101010101" pitchFamily="2" charset="-122"/>
              </a:rPr>
              <a:t>用户</a:t>
            </a:r>
            <a:r>
              <a:rPr lang="en-US" altLang="zh-CN" sz="1600" dirty="0">
                <a:latin typeface="Calibri" panose="020F0502020204030204" pitchFamily="34" charset="0"/>
                <a:ea typeface="宋体" panose="02010600030101010101" pitchFamily="2" charset="-122"/>
              </a:rPr>
              <a:t>”</a:t>
            </a:r>
            <a:r>
              <a:rPr lang="zh-CN" altLang="zh-CN" sz="1600" dirty="0">
                <a:latin typeface="Calibri" panose="020F0502020204030204" pitchFamily="34" charset="0"/>
                <a:ea typeface="宋体" panose="02010600030101010101" pitchFamily="2" charset="-122"/>
              </a:rPr>
              <a:t>组合体系结构的管理模式（从组织（企业），到部门，再细化至每位员工），同时针对不同层次的管理，提供不同限制的权限管理，各级管理员分组清晰。</a:t>
            </a:r>
            <a:endParaRPr lang="en-US" altLang="zh-CN" sz="1400" dirty="0">
              <a:latin typeface="Calibri" panose="020F0502020204030204" pitchFamily="34" charset="0"/>
              <a:ea typeface="宋体" panose="02010600030101010101" pitchFamily="2" charset="-122"/>
            </a:endParaRPr>
          </a:p>
        </p:txBody>
      </p:sp>
      <p:sp>
        <p:nvSpPr>
          <p:cNvPr id="22536" name="矩形 10"/>
          <p:cNvSpPr/>
          <p:nvPr/>
        </p:nvSpPr>
        <p:spPr>
          <a:xfrm>
            <a:off x="295275" y="2243138"/>
            <a:ext cx="4406900" cy="830262"/>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en-US" altLang="en-US" sz="1600" dirty="0">
                <a:latin typeface="宋体" panose="02010600030101010101" pitchFamily="2" charset="-122"/>
                <a:ea typeface="宋体" panose="02010600030101010101" pitchFamily="2" charset="-122"/>
              </a:rPr>
              <a:t>通过设置权限，个性化限制不同层次的账号的收发邮件权限，实现不能越级发送邮件功能权限，实现用户收发邮件范围管理。</a:t>
            </a:r>
            <a:endParaRPr lang="en-US" altLang="zh-CN" sz="1600" dirty="0">
              <a:latin typeface="宋体" panose="02010600030101010101" pitchFamily="2" charset="-122"/>
              <a:ea typeface="宋体" panose="02010600030101010101" pitchFamily="2" charset="-122"/>
            </a:endParaRPr>
          </a:p>
        </p:txBody>
      </p:sp>
      <p:cxnSp>
        <p:nvCxnSpPr>
          <p:cNvPr id="15" name="肘形连接符 14"/>
          <p:cNvCxnSpPr/>
          <p:nvPr/>
        </p:nvCxnSpPr>
        <p:spPr>
          <a:xfrm flipV="1">
            <a:off x="3089275" y="4202113"/>
            <a:ext cx="1587500" cy="1092200"/>
          </a:xfrm>
          <a:prstGeom prst="bentConnector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2538" name="文本框 32"/>
          <p:cNvSpPr txBox="1"/>
          <p:nvPr/>
        </p:nvSpPr>
        <p:spPr>
          <a:xfrm>
            <a:off x="5403850" y="2997200"/>
            <a:ext cx="3416300" cy="368300"/>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选择整个企业账号或部门或个人</a:t>
            </a:r>
            <a:endParaRPr lang="zh-CN" altLang="en-US" dirty="0">
              <a:solidFill>
                <a:srgbClr val="C55A11"/>
              </a:solidFill>
              <a:latin typeface="黑体" panose="02010609060101010101" pitchFamily="49" charset="-122"/>
              <a:ea typeface="黑体" panose="02010609060101010101" pitchFamily="49" charset="-122"/>
            </a:endParaRPr>
          </a:p>
        </p:txBody>
      </p:sp>
      <p:sp>
        <p:nvSpPr>
          <p:cNvPr id="22539" name="文本框 33"/>
          <p:cNvSpPr txBox="1"/>
          <p:nvPr/>
        </p:nvSpPr>
        <p:spPr>
          <a:xfrm>
            <a:off x="4037013" y="4764088"/>
            <a:ext cx="5032375" cy="369887"/>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限制范围设定，可填写域名，邮箱地址或</a:t>
            </a:r>
            <a:r>
              <a:rPr lang="en-US" altLang="zh-CN" dirty="0">
                <a:solidFill>
                  <a:srgbClr val="C55A11"/>
                </a:solidFill>
                <a:latin typeface="黑体" panose="02010609060101010101" pitchFamily="49" charset="-122"/>
                <a:ea typeface="黑体" panose="02010609060101010101" pitchFamily="49" charset="-122"/>
              </a:rPr>
              <a:t>IP</a:t>
            </a:r>
            <a:r>
              <a:rPr lang="zh-CN" altLang="en-US" dirty="0">
                <a:solidFill>
                  <a:srgbClr val="C55A11"/>
                </a:solidFill>
                <a:latin typeface="黑体" panose="02010609060101010101" pitchFamily="49" charset="-122"/>
                <a:ea typeface="黑体" panose="02010609060101010101" pitchFamily="49" charset="-122"/>
              </a:rPr>
              <a:t>地址</a:t>
            </a:r>
            <a:endParaRPr lang="zh-CN" altLang="en-US" dirty="0">
              <a:solidFill>
                <a:srgbClr val="C55A11"/>
              </a:solidFill>
              <a:latin typeface="黑体" panose="02010609060101010101" pitchFamily="49" charset="-122"/>
              <a:ea typeface="黑体" panose="02010609060101010101"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邮件撤回</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4579" name="图片 2"/>
          <p:cNvPicPr>
            <a:picLocks noChangeAspect="1"/>
          </p:cNvPicPr>
          <p:nvPr/>
        </p:nvPicPr>
        <p:blipFill>
          <a:blip r:embed="rId1"/>
          <a:stretch>
            <a:fillRect/>
          </a:stretch>
        </p:blipFill>
        <p:spPr>
          <a:xfrm>
            <a:off x="828675" y="1414463"/>
            <a:ext cx="7216775" cy="3719512"/>
          </a:xfrm>
          <a:prstGeom prst="rect">
            <a:avLst/>
          </a:prstGeom>
          <a:noFill/>
          <a:ln w="9525">
            <a:noFill/>
          </a:ln>
        </p:spPr>
      </p:pic>
      <p:sp>
        <p:nvSpPr>
          <p:cNvPr id="8" name="矩形 7"/>
          <p:cNvSpPr/>
          <p:nvPr/>
        </p:nvSpPr>
        <p:spPr>
          <a:xfrm>
            <a:off x="857250" y="2438400"/>
            <a:ext cx="1123950" cy="2857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矩形 23"/>
          <p:cNvSpPr/>
          <p:nvPr/>
        </p:nvSpPr>
        <p:spPr>
          <a:xfrm>
            <a:off x="3457575" y="1754188"/>
            <a:ext cx="800100" cy="57943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3457575" y="2724150"/>
            <a:ext cx="2476500" cy="17240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矩形 25"/>
          <p:cNvSpPr/>
          <p:nvPr/>
        </p:nvSpPr>
        <p:spPr>
          <a:xfrm>
            <a:off x="6011863" y="2724150"/>
            <a:ext cx="1262063" cy="5238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1.</a:t>
            </a: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未超过</a:t>
            </a:r>
            <a:r>
              <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15</a:t>
            </a: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天</a:t>
            </a:r>
            <a:endPar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2.</a:t>
            </a: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收件人未读</a:t>
            </a:r>
            <a:endPar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31" name="矩形 30"/>
          <p:cNvSpPr/>
          <p:nvPr/>
        </p:nvSpPr>
        <p:spPr>
          <a:xfrm>
            <a:off x="1058863" y="2840038"/>
            <a:ext cx="2159000" cy="306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‘已发送’进行邮件召回</a:t>
            </a:r>
            <a:endPar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13" name="肘形连接符 12"/>
          <p:cNvCxnSpPr/>
          <p:nvPr/>
        </p:nvCxnSpPr>
        <p:spPr>
          <a:xfrm flipV="1">
            <a:off x="1419225" y="2255838"/>
            <a:ext cx="1958975" cy="150813"/>
          </a:xfrm>
          <a:prstGeom prst="bentConnector3">
            <a:avLst>
              <a:gd name="adj1" fmla="val 18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3857625" y="2406650"/>
            <a:ext cx="0" cy="317500"/>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24587" name="图片 33"/>
          <p:cNvPicPr>
            <a:picLocks noChangeAspect="1"/>
          </p:cNvPicPr>
          <p:nvPr/>
        </p:nvPicPr>
        <p:blipFill>
          <a:blip r:embed="rId2"/>
          <a:stretch>
            <a:fillRect/>
          </a:stretch>
        </p:blipFill>
        <p:spPr>
          <a:xfrm>
            <a:off x="368300" y="5249863"/>
            <a:ext cx="5305425" cy="1485900"/>
          </a:xfrm>
          <a:prstGeom prst="rect">
            <a:avLst/>
          </a:prstGeom>
          <a:noFill/>
          <a:ln w="9525">
            <a:noFill/>
          </a:ln>
        </p:spPr>
      </p:pic>
      <p:sp>
        <p:nvSpPr>
          <p:cNvPr id="36" name="矩形 35"/>
          <p:cNvSpPr/>
          <p:nvPr/>
        </p:nvSpPr>
        <p:spPr>
          <a:xfrm>
            <a:off x="530225" y="5394325"/>
            <a:ext cx="5048250" cy="12541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38" name="直接箭头连接符 37"/>
          <p:cNvCxnSpPr/>
          <p:nvPr/>
        </p:nvCxnSpPr>
        <p:spPr>
          <a:xfrm flipH="1">
            <a:off x="3803650" y="4448175"/>
            <a:ext cx="19050" cy="946150"/>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3044825" y="5962650"/>
            <a:ext cx="704850" cy="5016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1" name="矩形 40"/>
          <p:cNvSpPr/>
          <p:nvPr/>
        </p:nvSpPr>
        <p:spPr>
          <a:xfrm>
            <a:off x="3732213" y="6046788"/>
            <a:ext cx="1262063"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召回成功提醒</a:t>
            </a:r>
            <a:endPar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4592" name="矩形 39"/>
          <p:cNvSpPr/>
          <p:nvPr/>
        </p:nvSpPr>
        <p:spPr>
          <a:xfrm>
            <a:off x="5934075" y="5584825"/>
            <a:ext cx="2814638" cy="923925"/>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dirty="0">
                <a:latin typeface="Calibri" panose="020F0502020204030204" pitchFamily="34" charset="0"/>
                <a:ea typeface="宋体" panose="02010600030101010101" pitchFamily="2" charset="-122"/>
              </a:rPr>
              <a:t>支持对发送错误的邮件进行召回，实时告知召回结果。</a:t>
            </a:r>
            <a:endParaRPr lang="en-US" altLang="zh-CN" dirty="0">
              <a:latin typeface="Calibri" panose="020F0502020204030204" pitchFamily="34" charset="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7"/>
          <p:cNvSpPr txBox="1"/>
          <p:nvPr/>
        </p:nvSpPr>
        <p:spPr>
          <a:xfrm>
            <a:off x="500063" y="803275"/>
            <a:ext cx="36337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备份</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6627" name="矩形 13"/>
          <p:cNvSpPr/>
          <p:nvPr/>
        </p:nvSpPr>
        <p:spPr>
          <a:xfrm>
            <a:off x="415925" y="1492250"/>
            <a:ext cx="8312150" cy="1108075"/>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邮件备份  </a:t>
            </a:r>
            <a:r>
              <a:rPr lang="zh-CN" altLang="zh-CN" sz="1600" dirty="0">
                <a:latin typeface="Calibri" panose="020F0502020204030204" pitchFamily="34" charset="0"/>
                <a:ea typeface="宋体" panose="02010600030101010101" pitchFamily="2" charset="-122"/>
              </a:rPr>
              <a:t>电子邮件已经成为企业和个人现代通讯的重要工具，特别对企业来说，除了能够保证商业通讯的畅通之外，电子邮件往往还存储着大量的商业信息，为了避免意外情况下如系统崩溃、操作失误所带来的信息丢失，及时对电子邮件系统进行邮件备份是非常必须的</a:t>
            </a:r>
            <a:r>
              <a:rPr lang="zh-CN" altLang="en-US" sz="1600" dirty="0">
                <a:latin typeface="Calibri" panose="020F0502020204030204" pitchFamily="34" charset="0"/>
                <a:ea typeface="宋体" panose="02010600030101010101" pitchFamily="2" charset="-122"/>
              </a:rPr>
              <a:t>。</a:t>
            </a:r>
            <a:endParaRPr lang="zh-CN" altLang="en-US" sz="1600" dirty="0">
              <a:latin typeface="Calibri" panose="020F0502020204030204" pitchFamily="34" charset="0"/>
              <a:ea typeface="宋体" panose="02010600030101010101" pitchFamily="2" charset="-122"/>
            </a:endParaRPr>
          </a:p>
        </p:txBody>
      </p:sp>
      <p:pic>
        <p:nvPicPr>
          <p:cNvPr id="26628" name="图片 6"/>
          <p:cNvPicPr>
            <a:picLocks noChangeAspect="1"/>
          </p:cNvPicPr>
          <p:nvPr/>
        </p:nvPicPr>
        <p:blipFill>
          <a:blip r:embed="rId1"/>
          <a:stretch>
            <a:fillRect/>
          </a:stretch>
        </p:blipFill>
        <p:spPr>
          <a:xfrm>
            <a:off x="238125" y="2600325"/>
            <a:ext cx="6075363" cy="2533650"/>
          </a:xfrm>
          <a:prstGeom prst="rect">
            <a:avLst/>
          </a:prstGeom>
          <a:noFill/>
          <a:ln w="9525">
            <a:noFill/>
          </a:ln>
        </p:spPr>
      </p:pic>
      <p:sp>
        <p:nvSpPr>
          <p:cNvPr id="17" name="矩形 16"/>
          <p:cNvSpPr/>
          <p:nvPr/>
        </p:nvSpPr>
        <p:spPr>
          <a:xfrm>
            <a:off x="3155950" y="3843338"/>
            <a:ext cx="825500" cy="3190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a:xfrm>
            <a:off x="1165225" y="3697288"/>
            <a:ext cx="4987925" cy="12842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a:xfrm>
            <a:off x="3155950" y="4210050"/>
            <a:ext cx="3878263" cy="3698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暗码备份，实现自定义路径备份方式</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6632" name="图片 9"/>
          <p:cNvSpPr>
            <a:spLocks noChangeAspect="1"/>
          </p:cNvSpPr>
          <p:nvPr/>
        </p:nvSpPr>
        <p:spPr>
          <a:xfrm>
            <a:off x="238125" y="5248275"/>
            <a:ext cx="6075363" cy="1422400"/>
          </a:xfrm>
          <a:prstGeom prst="rect">
            <a:avLst/>
          </a:prstGeom>
          <a:noFill/>
          <a:ln w="9525">
            <a:noFill/>
          </a:ln>
        </p:spPr>
        <p:txBody>
          <a:bodyPr anchor="t"/>
          <a:p>
            <a:pPr>
              <a:buFont typeface="Arial" panose="020B0604020202020204" pitchFamily="34" charset="0"/>
              <a:buNone/>
            </a:pPr>
            <a:endParaRPr lang="zh-CN" altLang="en-US" dirty="0">
              <a:latin typeface="Calibri" panose="020F0502020204030204" pitchFamily="34" charset="0"/>
              <a:ea typeface="宋体" panose="02010600030101010101" pitchFamily="2" charset="-122"/>
            </a:endParaRPr>
          </a:p>
        </p:txBody>
      </p:sp>
      <p:sp>
        <p:nvSpPr>
          <p:cNvPr id="23" name="矩形 22"/>
          <p:cNvSpPr/>
          <p:nvPr/>
        </p:nvSpPr>
        <p:spPr>
          <a:xfrm>
            <a:off x="238125" y="5248275"/>
            <a:ext cx="504825" cy="2095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矩形 23"/>
          <p:cNvSpPr/>
          <p:nvPr/>
        </p:nvSpPr>
        <p:spPr>
          <a:xfrm>
            <a:off x="4781550" y="5749925"/>
            <a:ext cx="504825" cy="6286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3" name="肘形连接符 12"/>
          <p:cNvCxnSpPr/>
          <p:nvPr/>
        </p:nvCxnSpPr>
        <p:spPr>
          <a:xfrm>
            <a:off x="809625" y="5362575"/>
            <a:ext cx="3971925" cy="781050"/>
          </a:xfrm>
          <a:prstGeom prst="bentConnector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616075" y="5330825"/>
            <a:ext cx="5724525" cy="3698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明码备份，通过邮件监控的方式，以达到内容实时备份</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26637" name="图片 8"/>
          <p:cNvPicPr>
            <a:picLocks noChangeAspect="1"/>
          </p:cNvPicPr>
          <p:nvPr/>
        </p:nvPicPr>
        <p:blipFill>
          <a:blip r:embed="rId2"/>
          <a:stretch>
            <a:fillRect/>
          </a:stretch>
        </p:blipFill>
        <p:spPr>
          <a:xfrm>
            <a:off x="149225" y="2600325"/>
            <a:ext cx="7945438" cy="4156075"/>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7"/>
          <p:cNvSpPr txBox="1"/>
          <p:nvPr/>
        </p:nvSpPr>
        <p:spPr>
          <a:xfrm>
            <a:off x="500063" y="803275"/>
            <a:ext cx="36337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备份</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6627" name="矩形 13"/>
          <p:cNvSpPr/>
          <p:nvPr/>
        </p:nvSpPr>
        <p:spPr>
          <a:xfrm>
            <a:off x="415925" y="1492250"/>
            <a:ext cx="8312150" cy="368300"/>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暗码备份  </a:t>
            </a:r>
            <a:r>
              <a:rPr lang="zh-CN" altLang="en-US" dirty="0">
                <a:latin typeface="微软雅黑" panose="020B0503020204020204" pitchFamily="34" charset="-122"/>
                <a:ea typeface="微软雅黑" panose="020B0503020204020204" pitchFamily="34" charset="-122"/>
              </a:rPr>
              <a:t>数据和系统独立备份</a:t>
            </a:r>
            <a:endParaRPr lang="zh-CN" altLang="en-US" sz="1600" dirty="0">
              <a:latin typeface="Calibri" panose="020F0502020204030204" pitchFamily="34" charset="0"/>
              <a:ea typeface="宋体" panose="02010600030101010101" pitchFamily="2" charset="-122"/>
            </a:endParaRPr>
          </a:p>
        </p:txBody>
      </p:sp>
      <p:pic>
        <p:nvPicPr>
          <p:cNvPr id="6" name="图片 8"/>
          <p:cNvPicPr>
            <a:picLocks noChangeAspect="1"/>
          </p:cNvPicPr>
          <p:nvPr/>
        </p:nvPicPr>
        <p:blipFill>
          <a:blip r:embed="rId1"/>
          <a:stretch>
            <a:fillRect/>
          </a:stretch>
        </p:blipFill>
        <p:spPr>
          <a:xfrm>
            <a:off x="103505" y="2003425"/>
            <a:ext cx="4909820" cy="1689735"/>
          </a:xfrm>
          <a:prstGeom prst="rect">
            <a:avLst/>
          </a:prstGeom>
          <a:noFill/>
          <a:ln w="9525">
            <a:noFill/>
          </a:ln>
        </p:spPr>
      </p:pic>
      <p:pic>
        <p:nvPicPr>
          <p:cNvPr id="2" name="图片 1"/>
          <p:cNvPicPr>
            <a:picLocks noChangeAspect="1"/>
          </p:cNvPicPr>
          <p:nvPr/>
        </p:nvPicPr>
        <p:blipFill>
          <a:blip r:embed="rId2"/>
          <a:stretch>
            <a:fillRect/>
          </a:stretch>
        </p:blipFill>
        <p:spPr>
          <a:xfrm>
            <a:off x="41910" y="4368800"/>
            <a:ext cx="4879340" cy="2182495"/>
          </a:xfrm>
          <a:prstGeom prst="rect">
            <a:avLst/>
          </a:prstGeom>
        </p:spPr>
      </p:pic>
      <p:cxnSp>
        <p:nvCxnSpPr>
          <p:cNvPr id="13" name="肘形连接符 12"/>
          <p:cNvCxnSpPr/>
          <p:nvPr/>
        </p:nvCxnSpPr>
        <p:spPr>
          <a:xfrm rot="5400000">
            <a:off x="1923415" y="3876040"/>
            <a:ext cx="868680" cy="502920"/>
          </a:xfrm>
          <a:prstGeom prst="bentConnector3">
            <a:avLst>
              <a:gd name="adj1" fmla="val 5007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3" name="图片 -2147482617"/>
          <p:cNvPicPr>
            <a:picLocks noChangeAspect="1"/>
          </p:cNvPicPr>
          <p:nvPr/>
        </p:nvPicPr>
        <p:blipFill>
          <a:blip r:embed="rId3"/>
          <a:stretch>
            <a:fillRect/>
          </a:stretch>
        </p:blipFill>
        <p:spPr>
          <a:xfrm>
            <a:off x="5217795" y="2988945"/>
            <a:ext cx="3812540" cy="2462530"/>
          </a:xfrm>
          <a:prstGeom prst="rect">
            <a:avLst/>
          </a:prstGeom>
          <a:noFill/>
          <a:ln w="9525">
            <a:noFill/>
          </a:ln>
        </p:spPr>
      </p:pic>
      <p:cxnSp>
        <p:nvCxnSpPr>
          <p:cNvPr id="4" name="肘形连接符 3"/>
          <p:cNvCxnSpPr/>
          <p:nvPr/>
        </p:nvCxnSpPr>
        <p:spPr>
          <a:xfrm flipV="1">
            <a:off x="3912235" y="4385310"/>
            <a:ext cx="1466850" cy="1263015"/>
          </a:xfrm>
          <a:prstGeom prst="bentConnector3">
            <a:avLst>
              <a:gd name="adj1" fmla="val 5004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008880" y="5451475"/>
            <a:ext cx="4069080" cy="368300"/>
          </a:xfrm>
          <a:prstGeom prst="rect">
            <a:avLst/>
          </a:prstGeom>
        </p:spPr>
        <p:txBody>
          <a:bodyPr wrap="none">
            <a:sp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通过下载工具可以自动下载到异地备份</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17" name="矩形 16"/>
          <p:cNvSpPr/>
          <p:nvPr/>
        </p:nvSpPr>
        <p:spPr>
          <a:xfrm>
            <a:off x="3912870" y="4964430"/>
            <a:ext cx="639445" cy="31940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3912235" y="5892800"/>
            <a:ext cx="1009015" cy="31940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文本框 7"/>
          <p:cNvSpPr txBox="1"/>
          <p:nvPr/>
        </p:nvSpPr>
        <p:spPr>
          <a:xfrm>
            <a:off x="500063" y="803275"/>
            <a:ext cx="3633787" cy="521970"/>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备份</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8675" name="矩形 13"/>
          <p:cNvSpPr/>
          <p:nvPr/>
        </p:nvSpPr>
        <p:spPr>
          <a:xfrm>
            <a:off x="415925" y="1492250"/>
            <a:ext cx="8312150" cy="645160"/>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明码备份  </a:t>
            </a:r>
            <a:r>
              <a:rPr lang="zh-CN" altLang="en-US" dirty="0">
                <a:latin typeface="微软雅黑" panose="020B0503020204020204" pitchFamily="34" charset="-122"/>
                <a:ea typeface="微软雅黑" panose="020B0503020204020204" pitchFamily="34" charset="-122"/>
              </a:rPr>
              <a:t>邮件明文备份，针对个别服务器不保存的用户、且客户端邮件丢失误删除等情况的备份 </a:t>
            </a:r>
            <a:endParaRPr lang="zh-CN" altLang="en-US" sz="1600" dirty="0">
              <a:latin typeface="微软雅黑" panose="020B0503020204020204" pitchFamily="34" charset="-122"/>
              <a:ea typeface="微软雅黑" panose="020B0503020204020204" pitchFamily="34" charset="-122"/>
            </a:endParaRPr>
          </a:p>
        </p:txBody>
      </p:sp>
      <p:sp>
        <p:nvSpPr>
          <p:cNvPr id="17" name="矩形 16"/>
          <p:cNvSpPr/>
          <p:nvPr/>
        </p:nvSpPr>
        <p:spPr>
          <a:xfrm>
            <a:off x="6247765" y="2195195"/>
            <a:ext cx="2644775" cy="92202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矩形 28"/>
          <p:cNvSpPr/>
          <p:nvPr/>
        </p:nvSpPr>
        <p:spPr>
          <a:xfrm>
            <a:off x="544195" y="5266690"/>
            <a:ext cx="3576320" cy="92202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通过邮件监控的方式，使用监控账号登录邮件客户端实现备份、查询和恢复。</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2" name="图片 3"/>
          <p:cNvPicPr>
            <a:picLocks noChangeAspect="1"/>
          </p:cNvPicPr>
          <p:nvPr/>
        </p:nvPicPr>
        <p:blipFill>
          <a:blip r:embed="rId1"/>
          <a:stretch>
            <a:fillRect/>
          </a:stretch>
        </p:blipFill>
        <p:spPr>
          <a:xfrm>
            <a:off x="156845" y="2232025"/>
            <a:ext cx="5679440" cy="2707005"/>
          </a:xfrm>
          <a:prstGeom prst="rect">
            <a:avLst/>
          </a:prstGeom>
          <a:noFill/>
          <a:ln w="9525">
            <a:noFill/>
          </a:ln>
        </p:spPr>
      </p:pic>
      <p:pic>
        <p:nvPicPr>
          <p:cNvPr id="4" name="图片 7"/>
          <p:cNvPicPr>
            <a:picLocks noChangeAspect="1"/>
          </p:cNvPicPr>
          <p:nvPr/>
        </p:nvPicPr>
        <p:blipFill>
          <a:blip r:embed="rId2"/>
          <a:stretch>
            <a:fillRect/>
          </a:stretch>
        </p:blipFill>
        <p:spPr>
          <a:xfrm>
            <a:off x="4258945" y="3682365"/>
            <a:ext cx="4715510" cy="3103880"/>
          </a:xfrm>
          <a:prstGeom prst="rect">
            <a:avLst/>
          </a:prstGeom>
          <a:noFill/>
          <a:ln w="9525">
            <a:noFill/>
          </a:ln>
        </p:spPr>
      </p:pic>
      <p:cxnSp>
        <p:nvCxnSpPr>
          <p:cNvPr id="13" name="肘形连接符 12"/>
          <p:cNvCxnSpPr/>
          <p:nvPr/>
        </p:nvCxnSpPr>
        <p:spPr>
          <a:xfrm>
            <a:off x="1722755" y="4182110"/>
            <a:ext cx="2678430" cy="597535"/>
          </a:xfrm>
          <a:prstGeom prst="bentConnector3">
            <a:avLst>
              <a:gd name="adj1" fmla="val 50024"/>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6207125" y="2232025"/>
            <a:ext cx="2726690" cy="922020"/>
          </a:xfrm>
          <a:prstGeom prst="rect">
            <a:avLst/>
          </a:prstGeom>
        </p:spPr>
        <p:txBody>
          <a:bodyPr wrap="square">
            <a:sp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后期可以把邮件客户端替换成归档设备，实现更安全的备份和更细致的查询</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6" name="肘形连接符 5"/>
          <p:cNvCxnSpPr/>
          <p:nvPr/>
        </p:nvCxnSpPr>
        <p:spPr>
          <a:xfrm rot="5400000" flipV="1">
            <a:off x="7199630" y="3406775"/>
            <a:ext cx="605790" cy="5080"/>
          </a:xfrm>
          <a:prstGeom prst="bentConnector3">
            <a:avLst>
              <a:gd name="adj1" fmla="val 50105"/>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文本框 7"/>
          <p:cNvSpPr txBox="1"/>
          <p:nvPr/>
        </p:nvSpPr>
        <p:spPr>
          <a:xfrm>
            <a:off x="500063" y="803275"/>
            <a:ext cx="3325812" cy="521970"/>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阅后即焚</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0723" name="图片 3"/>
          <p:cNvPicPr>
            <a:picLocks noChangeAspect="1"/>
          </p:cNvPicPr>
          <p:nvPr/>
        </p:nvPicPr>
        <p:blipFill>
          <a:blip r:embed="rId1"/>
          <a:stretch>
            <a:fillRect/>
          </a:stretch>
        </p:blipFill>
        <p:spPr>
          <a:xfrm>
            <a:off x="109538" y="1535113"/>
            <a:ext cx="5824537" cy="2589212"/>
          </a:xfrm>
          <a:prstGeom prst="rect">
            <a:avLst/>
          </a:prstGeom>
          <a:noFill/>
          <a:ln w="9525">
            <a:noFill/>
          </a:ln>
        </p:spPr>
      </p:pic>
      <p:pic>
        <p:nvPicPr>
          <p:cNvPr id="30724" name="图片 5"/>
          <p:cNvPicPr>
            <a:picLocks noChangeAspect="1"/>
          </p:cNvPicPr>
          <p:nvPr/>
        </p:nvPicPr>
        <p:blipFill>
          <a:blip r:embed="rId2"/>
          <a:stretch>
            <a:fillRect/>
          </a:stretch>
        </p:blipFill>
        <p:spPr>
          <a:xfrm>
            <a:off x="109538" y="4213225"/>
            <a:ext cx="4124325" cy="2317750"/>
          </a:xfrm>
          <a:prstGeom prst="rect">
            <a:avLst/>
          </a:prstGeom>
          <a:noFill/>
          <a:ln w="9525">
            <a:noFill/>
          </a:ln>
        </p:spPr>
      </p:pic>
      <p:pic>
        <p:nvPicPr>
          <p:cNvPr id="30725" name="图片 10"/>
          <p:cNvPicPr>
            <a:picLocks noChangeAspect="1"/>
          </p:cNvPicPr>
          <p:nvPr/>
        </p:nvPicPr>
        <p:blipFill>
          <a:blip r:embed="rId3"/>
          <a:stretch>
            <a:fillRect/>
          </a:stretch>
        </p:blipFill>
        <p:spPr>
          <a:xfrm>
            <a:off x="4471988" y="4408488"/>
            <a:ext cx="2005012" cy="2122487"/>
          </a:xfrm>
          <a:prstGeom prst="rect">
            <a:avLst/>
          </a:prstGeom>
          <a:noFill/>
          <a:ln w="9525">
            <a:noFill/>
          </a:ln>
        </p:spPr>
      </p:pic>
      <p:sp>
        <p:nvSpPr>
          <p:cNvPr id="30726" name="图片 12"/>
          <p:cNvSpPr>
            <a:spLocks noChangeAspect="1"/>
          </p:cNvSpPr>
          <p:nvPr/>
        </p:nvSpPr>
        <p:spPr>
          <a:xfrm>
            <a:off x="6715125" y="5268913"/>
            <a:ext cx="2038350" cy="790575"/>
          </a:xfrm>
          <a:prstGeom prst="rect">
            <a:avLst/>
          </a:prstGeom>
          <a:noFill/>
          <a:ln w="9525">
            <a:noFill/>
          </a:ln>
        </p:spPr>
        <p:txBody>
          <a:bodyPr anchor="t"/>
          <a:p>
            <a:pPr>
              <a:buFont typeface="Arial" panose="020B0604020202020204" pitchFamily="34" charset="0"/>
              <a:buNone/>
            </a:pPr>
            <a:endParaRPr lang="zh-CN" altLang="en-US" dirty="0">
              <a:latin typeface="Calibri" panose="020F0502020204030204" pitchFamily="34" charset="0"/>
              <a:ea typeface="宋体" panose="02010600030101010101" pitchFamily="2" charset="-122"/>
            </a:endParaRPr>
          </a:p>
        </p:txBody>
      </p:sp>
      <p:sp>
        <p:nvSpPr>
          <p:cNvPr id="14" name="矩形 13"/>
          <p:cNvSpPr/>
          <p:nvPr/>
        </p:nvSpPr>
        <p:spPr>
          <a:xfrm>
            <a:off x="4124325" y="1920875"/>
            <a:ext cx="712788" cy="4286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6" name="肘形连接符 15"/>
          <p:cNvCxnSpPr/>
          <p:nvPr/>
        </p:nvCxnSpPr>
        <p:spPr>
          <a:xfrm rot="5400000">
            <a:off x="1970088" y="2847975"/>
            <a:ext cx="2927350" cy="2076450"/>
          </a:xfrm>
          <a:prstGeom prst="bentConnector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038350" y="5422900"/>
            <a:ext cx="714375" cy="4286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9" name="直接箭头连接符 18"/>
          <p:cNvCxnSpPr/>
          <p:nvPr/>
        </p:nvCxnSpPr>
        <p:spPr>
          <a:xfrm>
            <a:off x="2752725" y="5664200"/>
            <a:ext cx="1563688" cy="0"/>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4471988" y="4926013"/>
            <a:ext cx="1909763" cy="160496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734" name="文本框 14"/>
          <p:cNvSpPr txBox="1"/>
          <p:nvPr/>
        </p:nvSpPr>
        <p:spPr>
          <a:xfrm>
            <a:off x="2806700" y="5818188"/>
            <a:ext cx="1570038" cy="369887"/>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只能打开一次</a:t>
            </a:r>
            <a:endParaRPr lang="zh-CN" altLang="en-US" dirty="0">
              <a:solidFill>
                <a:srgbClr val="C55A11"/>
              </a:solidFill>
              <a:latin typeface="黑体" panose="02010609060101010101" pitchFamily="49" charset="-122"/>
              <a:ea typeface="黑体" panose="02010609060101010101" pitchFamily="49" charset="-122"/>
            </a:endParaRPr>
          </a:p>
        </p:txBody>
      </p:sp>
      <p:sp>
        <p:nvSpPr>
          <p:cNvPr id="30735" name="矩形 13"/>
          <p:cNvSpPr/>
          <p:nvPr/>
        </p:nvSpPr>
        <p:spPr>
          <a:xfrm>
            <a:off x="5934075" y="1479550"/>
            <a:ext cx="3105150" cy="3446463"/>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阅后即焚  </a:t>
            </a:r>
            <a:r>
              <a:rPr lang="zh-CN" altLang="zh-CN" sz="1600" dirty="0">
                <a:latin typeface="Calibri" panose="020F0502020204030204" pitchFamily="34" charset="0"/>
                <a:ea typeface="宋体" panose="02010600030101010101" pitchFamily="2" charset="-122"/>
              </a:rPr>
              <a:t>在现代信息化工作中，往往需要通过邮件将机密信息发送给上级或者其他相关人员审阅、使用。通常情况下，这些机密邮件一旦发送出去，便无法对其进行控制，可能会造成机密信息泄露</a:t>
            </a:r>
            <a:r>
              <a:rPr lang="zh-CN" altLang="en-US" sz="1600" dirty="0">
                <a:latin typeface="Calibri" panose="020F0502020204030204" pitchFamily="34" charset="0"/>
                <a:ea typeface="宋体" panose="02010600030101010101" pitchFamily="2" charset="-122"/>
              </a:rPr>
              <a:t>。</a:t>
            </a:r>
            <a:endParaRPr lang="en-US" altLang="zh-CN" sz="1600" dirty="0">
              <a:latin typeface="Calibri" panose="020F0502020204030204" pitchFamily="34" charset="0"/>
              <a:ea typeface="宋体" panose="02010600030101010101" pitchFamily="2" charset="-122"/>
            </a:endParaRPr>
          </a:p>
          <a:p>
            <a:pPr marL="285750" indent="-285750" eaLnBrk="0" hangingPunct="0">
              <a:buFont typeface="Wingdings" panose="05000000000000000000" pitchFamily="2" charset="2"/>
              <a:buChar char="Ø"/>
            </a:pPr>
            <a:r>
              <a:rPr lang="zh-CN" altLang="en-US" sz="1600" dirty="0">
                <a:latin typeface="Calibri" panose="020F0502020204030204" pitchFamily="34" charset="0"/>
                <a:ea typeface="宋体" panose="02010600030101010101" pitchFamily="2" charset="-122"/>
              </a:rPr>
              <a:t>针对这种情况，选择阅后即焚，</a:t>
            </a:r>
            <a:r>
              <a:rPr lang="zh-CN" altLang="zh-CN" sz="1600" dirty="0">
                <a:latin typeface="Calibri" panose="020F0502020204030204" pitchFamily="34" charset="0"/>
                <a:ea typeface="宋体" panose="02010600030101010101" pitchFamily="2" charset="-122"/>
              </a:rPr>
              <a:t>对发出的邮件进行控制，保证邮件在指定条件下自动消失，提高信息安全性，保护机密信息。</a:t>
            </a:r>
            <a:endParaRPr lang="zh-CN" altLang="en-US" sz="1600" dirty="0">
              <a:latin typeface="Calibri" panose="020F0502020204030204" pitchFamily="34" charset="0"/>
              <a:ea typeface="宋体" panose="02010600030101010101" pitchFamily="2" charset="-122"/>
            </a:endParaRPr>
          </a:p>
        </p:txBody>
      </p:sp>
      <p:sp>
        <p:nvSpPr>
          <p:cNvPr id="30736" name="文本框 17"/>
          <p:cNvSpPr txBox="1"/>
          <p:nvPr/>
        </p:nvSpPr>
        <p:spPr>
          <a:xfrm>
            <a:off x="3787775" y="2355850"/>
            <a:ext cx="1568450" cy="369888"/>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选择阅后即焚</a:t>
            </a:r>
            <a:endParaRPr lang="zh-CN" altLang="en-US" dirty="0">
              <a:solidFill>
                <a:srgbClr val="C55A11"/>
              </a:solidFill>
              <a:latin typeface="黑体" panose="02010609060101010101" pitchFamily="49" charset="-122"/>
              <a:ea typeface="黑体"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69" name="图片 1"/>
          <p:cNvPicPr>
            <a:picLocks noChangeAspect="1"/>
          </p:cNvPicPr>
          <p:nvPr/>
        </p:nvPicPr>
        <p:blipFill>
          <a:blip r:embed="rId1"/>
          <a:stretch>
            <a:fillRect/>
          </a:stretch>
        </p:blipFill>
        <p:spPr>
          <a:xfrm>
            <a:off x="895350" y="3484563"/>
            <a:ext cx="1666875" cy="1189037"/>
          </a:xfrm>
          <a:prstGeom prst="rect">
            <a:avLst/>
          </a:prstGeom>
          <a:noFill/>
          <a:ln w="9525">
            <a:noFill/>
          </a:ln>
        </p:spPr>
      </p:pic>
      <p:sp>
        <p:nvSpPr>
          <p:cNvPr id="32770" name="文本框 7"/>
          <p:cNvSpPr txBox="1"/>
          <p:nvPr/>
        </p:nvSpPr>
        <p:spPr>
          <a:xfrm>
            <a:off x="500063" y="803275"/>
            <a:ext cx="3325812"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日历功能</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2772" name="图片 2"/>
          <p:cNvPicPr>
            <a:picLocks noChangeAspect="1"/>
          </p:cNvPicPr>
          <p:nvPr/>
        </p:nvPicPr>
        <p:blipFill>
          <a:blip r:embed="rId2"/>
          <a:srcRect r="37679" b="8672"/>
          <a:stretch>
            <a:fillRect/>
          </a:stretch>
        </p:blipFill>
        <p:spPr>
          <a:xfrm>
            <a:off x="211138" y="2557463"/>
            <a:ext cx="3049587" cy="2747962"/>
          </a:xfrm>
          <a:prstGeom prst="rect">
            <a:avLst/>
          </a:prstGeom>
          <a:noFill/>
          <a:ln w="9525">
            <a:noFill/>
          </a:ln>
        </p:spPr>
      </p:pic>
      <p:pic>
        <p:nvPicPr>
          <p:cNvPr id="32773" name="图片 1"/>
          <p:cNvPicPr>
            <a:picLocks noChangeAspect="1"/>
          </p:cNvPicPr>
          <p:nvPr/>
        </p:nvPicPr>
        <p:blipFill>
          <a:blip r:embed="rId3"/>
          <a:stretch>
            <a:fillRect/>
          </a:stretch>
        </p:blipFill>
        <p:spPr>
          <a:xfrm>
            <a:off x="3587750" y="2439988"/>
            <a:ext cx="5208588" cy="2339975"/>
          </a:xfrm>
          <a:prstGeom prst="rect">
            <a:avLst/>
          </a:prstGeom>
          <a:noFill/>
          <a:ln w="9525">
            <a:noFill/>
          </a:ln>
        </p:spPr>
      </p:pic>
      <p:pic>
        <p:nvPicPr>
          <p:cNvPr id="32774" name="图片 2"/>
          <p:cNvPicPr>
            <a:picLocks noChangeAspect="1"/>
          </p:cNvPicPr>
          <p:nvPr/>
        </p:nvPicPr>
        <p:blipFill>
          <a:blip r:embed="rId4"/>
          <a:stretch>
            <a:fillRect/>
          </a:stretch>
        </p:blipFill>
        <p:spPr>
          <a:xfrm>
            <a:off x="207963" y="5302250"/>
            <a:ext cx="3043237" cy="1398588"/>
          </a:xfrm>
          <a:prstGeom prst="rect">
            <a:avLst/>
          </a:prstGeom>
          <a:noFill/>
          <a:ln w="9525">
            <a:noFill/>
          </a:ln>
        </p:spPr>
      </p:pic>
      <p:pic>
        <p:nvPicPr>
          <p:cNvPr id="32775" name="图片 3"/>
          <p:cNvPicPr>
            <a:picLocks noChangeAspect="1"/>
          </p:cNvPicPr>
          <p:nvPr/>
        </p:nvPicPr>
        <p:blipFill>
          <a:blip r:embed="rId5"/>
          <a:stretch>
            <a:fillRect/>
          </a:stretch>
        </p:blipFill>
        <p:spPr>
          <a:xfrm>
            <a:off x="3587750" y="4887913"/>
            <a:ext cx="1968500" cy="1857375"/>
          </a:xfrm>
          <a:prstGeom prst="rect">
            <a:avLst/>
          </a:prstGeom>
          <a:noFill/>
          <a:ln w="9525">
            <a:noFill/>
          </a:ln>
        </p:spPr>
      </p:pic>
      <p:pic>
        <p:nvPicPr>
          <p:cNvPr id="32776" name="图片 5"/>
          <p:cNvPicPr>
            <a:picLocks noChangeAspect="1"/>
          </p:cNvPicPr>
          <p:nvPr/>
        </p:nvPicPr>
        <p:blipFill>
          <a:blip r:embed="rId6"/>
          <a:srcRect l="12827" r="29565"/>
          <a:stretch>
            <a:fillRect/>
          </a:stretch>
        </p:blipFill>
        <p:spPr>
          <a:xfrm>
            <a:off x="5797550" y="5241925"/>
            <a:ext cx="2998788" cy="1458913"/>
          </a:xfrm>
          <a:prstGeom prst="rect">
            <a:avLst/>
          </a:prstGeom>
          <a:noFill/>
          <a:ln w="9525">
            <a:noFill/>
          </a:ln>
        </p:spPr>
      </p:pic>
      <p:sp>
        <p:nvSpPr>
          <p:cNvPr id="32777" name="矩形 10"/>
          <p:cNvSpPr/>
          <p:nvPr/>
        </p:nvSpPr>
        <p:spPr>
          <a:xfrm>
            <a:off x="411163" y="1360488"/>
            <a:ext cx="8115300" cy="1262062"/>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sz="1600" dirty="0">
                <a:latin typeface="Calibri" panose="020F0502020204030204" pitchFamily="34" charset="0"/>
                <a:ea typeface="宋体" panose="02010600030101010101" pitchFamily="2" charset="-122"/>
              </a:rPr>
              <a:t>零压力日程管理，</a:t>
            </a:r>
            <a:r>
              <a:rPr lang="zh-CN" altLang="en-US" sz="1400" dirty="0">
                <a:latin typeface="Calibri" panose="020F0502020204030204" pitchFamily="34" charset="0"/>
                <a:ea typeface="宋体" panose="02010600030101010101" pitchFamily="2" charset="-122"/>
              </a:rPr>
              <a:t>让您有条不絮地安排自己的时间，</a:t>
            </a:r>
            <a:r>
              <a:rPr lang="zh-CN" altLang="zh-CN" sz="1400" dirty="0">
                <a:latin typeface="Calibri" panose="020F0502020204030204" pitchFamily="34" charset="0"/>
                <a:ea typeface="宋体" panose="02010600030101010101" pitchFamily="2" charset="-122"/>
              </a:rPr>
              <a:t>您与客户的会面、与同事的会议、与朋友的聚会、与家人的活动井井有条地呈现在日历中</a:t>
            </a:r>
            <a:r>
              <a:rPr lang="zh-CN" altLang="en-US" sz="1400" dirty="0">
                <a:latin typeface="Calibri" panose="020F0502020204030204" pitchFamily="34" charset="0"/>
                <a:ea typeface="宋体" panose="02010600030101010101" pitchFamily="2" charset="-122"/>
              </a:rPr>
              <a:t>；</a:t>
            </a:r>
            <a:endParaRPr lang="en-US" altLang="zh-CN" sz="1400" dirty="0">
              <a:latin typeface="Calibri" panose="020F0502020204030204" pitchFamily="34" charset="0"/>
              <a:ea typeface="宋体" panose="02010600030101010101" pitchFamily="2" charset="-122"/>
            </a:endParaRPr>
          </a:p>
          <a:p>
            <a:pPr marL="285750" indent="-285750" eaLnBrk="0" hangingPunct="0">
              <a:buFont typeface="Wingdings" panose="05000000000000000000" pitchFamily="2" charset="2"/>
              <a:buChar char="Ø"/>
            </a:pPr>
            <a:r>
              <a:rPr lang="zh-CN" altLang="en-US" sz="1600" dirty="0">
                <a:latin typeface="Calibri" panose="020F0502020204030204" pitchFamily="34" charset="0"/>
                <a:ea typeface="宋体" panose="02010600030101010101" pitchFamily="2" charset="-122"/>
              </a:rPr>
              <a:t>高效协同日程管理，</a:t>
            </a:r>
            <a:r>
              <a:rPr lang="zh-CN" altLang="zh-CN" sz="1400" dirty="0">
                <a:latin typeface="Calibri" panose="020F0502020204030204" pitchFamily="34" charset="0"/>
                <a:ea typeface="宋体" panose="02010600030101010101" pitchFamily="2" charset="-122"/>
              </a:rPr>
              <a:t>通过查看同事的共享日程，您可以确定与对方当前是否有空。这样，您就可以快速确定应该与谁进行简短的电话交谈或聊天，也可以很快就找到所有同事都有空的时间进行会议或者活动。</a:t>
            </a:r>
            <a:endParaRPr lang="en-US" altLang="zh-CN" sz="1400" dirty="0">
              <a:latin typeface="Calibri" panose="020F0502020204030204" pitchFamily="34" charset="0"/>
              <a:ea typeface="宋体" panose="02010600030101010101" pitchFamily="2" charset="-122"/>
            </a:endParaRPr>
          </a:p>
        </p:txBody>
      </p:sp>
      <p:sp>
        <p:nvSpPr>
          <p:cNvPr id="12" name="矩形 11"/>
          <p:cNvSpPr/>
          <p:nvPr/>
        </p:nvSpPr>
        <p:spPr>
          <a:xfrm>
            <a:off x="169863" y="4887913"/>
            <a:ext cx="1301750" cy="39370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 name="矩形 12"/>
          <p:cNvSpPr/>
          <p:nvPr/>
        </p:nvSpPr>
        <p:spPr>
          <a:xfrm>
            <a:off x="1511300" y="2776538"/>
            <a:ext cx="1739900" cy="4762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 name="矩形 13"/>
          <p:cNvSpPr/>
          <p:nvPr/>
        </p:nvSpPr>
        <p:spPr>
          <a:xfrm>
            <a:off x="423863" y="5765800"/>
            <a:ext cx="2667000" cy="73660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a:xfrm>
            <a:off x="3587750" y="4933950"/>
            <a:ext cx="1968500" cy="17668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矩形 15"/>
          <p:cNvSpPr/>
          <p:nvPr/>
        </p:nvSpPr>
        <p:spPr>
          <a:xfrm>
            <a:off x="7688263" y="5861050"/>
            <a:ext cx="838200" cy="57150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a:xfrm>
            <a:off x="4022725" y="2668588"/>
            <a:ext cx="4279900" cy="18573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8" name="肘形连接符 7"/>
          <p:cNvCxnSpPr/>
          <p:nvPr/>
        </p:nvCxnSpPr>
        <p:spPr>
          <a:xfrm rot="5400000" flipH="1" flipV="1">
            <a:off x="760413" y="3563938"/>
            <a:ext cx="1550988" cy="1096963"/>
          </a:xfrm>
          <a:prstGeom prst="bentConnector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2414588" y="3252788"/>
            <a:ext cx="0" cy="2435225"/>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3090863" y="6126163"/>
            <a:ext cx="496888" cy="0"/>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5556250" y="6181725"/>
            <a:ext cx="2132013" cy="26988"/>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16200000" flipV="1">
            <a:off x="6697663" y="4641850"/>
            <a:ext cx="1250950" cy="1149350"/>
          </a:xfrm>
          <a:prstGeom prst="bentConnector3">
            <a:avLst>
              <a:gd name="adj1" fmla="val 500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746125" y="5451475"/>
            <a:ext cx="2339975" cy="277813"/>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可添加多个日历，并以颜色标注</a:t>
            </a:r>
            <a:endParaRPr kumimoji="0" lang="zh-CN" altLang="en-US" sz="12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35" name="矩形 34"/>
          <p:cNvSpPr/>
          <p:nvPr/>
        </p:nvSpPr>
        <p:spPr>
          <a:xfrm>
            <a:off x="6896100" y="5830888"/>
            <a:ext cx="801688" cy="27622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日历共享</a:t>
            </a:r>
            <a:endParaRPr kumimoji="0" lang="zh-CN" altLang="en-US" sz="12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36" name="矩形 35"/>
          <p:cNvSpPr/>
          <p:nvPr/>
        </p:nvSpPr>
        <p:spPr>
          <a:xfrm>
            <a:off x="5033963" y="2822575"/>
            <a:ext cx="2492375" cy="461963"/>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查看共享人员，可看到已经发送给</a:t>
            </a:r>
            <a:endParaRPr kumimoji="0" lang="en-US" altLang="zh-CN" sz="12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谁，并且能看到谁已经加入了共享</a:t>
            </a:r>
            <a:endParaRPr kumimoji="0" lang="zh-CN" altLang="en-US" sz="12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文本框 7"/>
          <p:cNvSpPr txBox="1"/>
          <p:nvPr/>
        </p:nvSpPr>
        <p:spPr>
          <a:xfrm>
            <a:off x="500063" y="1128713"/>
            <a:ext cx="8115300" cy="976312"/>
          </a:xfrm>
          <a:prstGeom prst="rect">
            <a:avLst/>
          </a:prstGeom>
          <a:noFill/>
          <a:ln w="9525">
            <a:noFill/>
          </a:ln>
        </p:spPr>
        <p:txBody>
          <a:bodyPr anchor="t">
            <a:spAutoFit/>
          </a:bodyPr>
          <a:p>
            <a:pPr>
              <a:buFont typeface="Arial" panose="020B0604020202020204" pitchFamily="34" charset="0"/>
              <a:buNone/>
            </a:pPr>
            <a:r>
              <a:rPr lang="en-US" altLang="zh-CN" sz="2800" b="1" dirty="0">
                <a:latin typeface="微软雅黑" panose="020B0503020204020204" pitchFamily="34" charset="-122"/>
                <a:ea typeface="微软雅黑" panose="020B0503020204020204" pitchFamily="34" charset="-122"/>
                <a:sym typeface="Arial" panose="020B0604020202020204" pitchFamily="34" charset="0"/>
              </a:rPr>
              <a:t>1 </a:t>
            </a:r>
            <a:r>
              <a:rPr lang="zh-CN" altLang="en-US" sz="2800" b="1" dirty="0">
                <a:latin typeface="微软雅黑" panose="020B0503020204020204" pitchFamily="34" charset="-122"/>
                <a:ea typeface="微软雅黑" panose="020B0503020204020204" pitchFamily="34" charset="-122"/>
                <a:sym typeface="Arial" panose="020B0604020202020204" pitchFamily="34" charset="0"/>
              </a:rPr>
              <a:t>企业邮箱不想租空间，但自建又很麻烦，如何才能安全便捷？</a:t>
            </a:r>
            <a:endParaRPr lang="zh-CN" altLang="en-US" sz="28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文本框 16"/>
          <p:cNvSpPr txBox="1"/>
          <p:nvPr/>
        </p:nvSpPr>
        <p:spPr>
          <a:xfrm>
            <a:off x="1042988" y="2420938"/>
            <a:ext cx="7831138" cy="1554163"/>
          </a:xfrm>
          <a:prstGeom prst="rect">
            <a:avLst/>
          </a:prstGeom>
          <a:noFill/>
        </p:spPr>
        <p:txBody>
          <a:bodyPr>
            <a:spAutoFit/>
          </a:bodyPr>
          <a:lstStyle/>
          <a:p>
            <a:pPr marR="0" defTabSz="914400">
              <a:spcBef>
                <a:spcPct val="50000"/>
              </a:spcBef>
              <a:buClrTx/>
              <a:buSzTx/>
              <a:buFont typeface="Wingdings" panose="05000000000000000000" pitchFamily="2" charset="2"/>
              <a:buNone/>
              <a:defRPr/>
            </a:pPr>
            <a:r>
              <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是否需要你花很多时间来维护这个系统？</a:t>
            </a:r>
            <a:endPar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cs"/>
              <a:sym typeface="+mn-ea"/>
            </a:endParaRPr>
          </a:p>
          <a:p>
            <a:pPr marR="0" defTabSz="914400">
              <a:spcBef>
                <a:spcPct val="50000"/>
              </a:spcBef>
              <a:buClrTx/>
              <a:buSzTx/>
              <a:buFont typeface="Wingdings" panose="05000000000000000000" pitchFamily="2" charset="2"/>
              <a:buNone/>
              <a:defRPr/>
            </a:pPr>
            <a:r>
              <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是否出现供应商之间相互推诿？</a:t>
            </a:r>
            <a:endPar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cs"/>
              <a:sym typeface="+mn-ea"/>
            </a:endParaRPr>
          </a:p>
          <a:p>
            <a:pPr marR="0" defTabSz="914400">
              <a:spcBef>
                <a:spcPct val="50000"/>
              </a:spcBef>
              <a:buClrTx/>
              <a:buSzTx/>
              <a:buFont typeface="Wingdings" panose="05000000000000000000" pitchFamily="2" charset="2"/>
              <a:buNone/>
              <a:defRPr/>
            </a:pPr>
            <a:r>
              <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是否担心信息安全，泄密？</a:t>
            </a:r>
            <a:endParaRPr kumimoji="0" lang="en-US" altLang="zh-CN" sz="2400" kern="1200" cap="none" spc="0" normalizeH="0" baseline="0" noProof="0" dirty="0">
              <a:solidFill>
                <a:schemeClr val="tx1">
                  <a:lumMod val="85000"/>
                  <a:lumOff val="15000"/>
                </a:schemeClr>
              </a:solidFill>
              <a:latin typeface="宋体" panose="02010600030101010101" pitchFamily="2" charset="-122"/>
              <a:ea typeface="宋体" panose="02010600030101010101" pitchFamily="2" charset="-122"/>
              <a:cs typeface="+mn-ea"/>
              <a:sym typeface="+mn-ea"/>
            </a:endParaRPr>
          </a:p>
        </p:txBody>
      </p:sp>
      <p:grpSp>
        <p:nvGrpSpPr>
          <p:cNvPr id="6147" name="组合 10"/>
          <p:cNvGrpSpPr/>
          <p:nvPr/>
        </p:nvGrpSpPr>
        <p:grpSpPr>
          <a:xfrm>
            <a:off x="631825" y="2498725"/>
            <a:ext cx="306388" cy="279400"/>
            <a:chOff x="2746562" y="3298885"/>
            <a:chExt cx="331415" cy="416103"/>
          </a:xfrm>
        </p:grpSpPr>
        <p:sp>
          <p:nvSpPr>
            <p:cNvPr id="3" name="任意多边形 2"/>
            <p:cNvSpPr/>
            <p:nvPr>
              <p:custDataLst>
                <p:tags r:id="rId1"/>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任意多边形 3"/>
            <p:cNvSpPr/>
            <p:nvPr>
              <p:custDataLst>
                <p:tags r:id="rId2"/>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6150" name="组合 10"/>
          <p:cNvGrpSpPr/>
          <p:nvPr/>
        </p:nvGrpSpPr>
        <p:grpSpPr>
          <a:xfrm>
            <a:off x="631825" y="3081338"/>
            <a:ext cx="306388" cy="279400"/>
            <a:chOff x="2746562" y="3298885"/>
            <a:chExt cx="331415" cy="416103"/>
          </a:xfrm>
        </p:grpSpPr>
        <p:sp>
          <p:nvSpPr>
            <p:cNvPr id="6" name="任意多边形 5"/>
            <p:cNvSpPr/>
            <p:nvPr>
              <p:custDataLst>
                <p:tags r:id="rId3"/>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7" name="任意多边形 6"/>
            <p:cNvSpPr/>
            <p:nvPr>
              <p:custDataLst>
                <p:tags r:id="rId4"/>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6153" name="组合 10"/>
          <p:cNvGrpSpPr/>
          <p:nvPr/>
        </p:nvGrpSpPr>
        <p:grpSpPr>
          <a:xfrm>
            <a:off x="615950" y="3632200"/>
            <a:ext cx="306388" cy="279400"/>
            <a:chOff x="2746562" y="3298885"/>
            <a:chExt cx="331415" cy="416103"/>
          </a:xfrm>
        </p:grpSpPr>
        <p:sp>
          <p:nvSpPr>
            <p:cNvPr id="9" name="任意多边形 8"/>
            <p:cNvSpPr/>
            <p:nvPr>
              <p:custDataLst>
                <p:tags r:id="rId5"/>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0" name="任意多边形 9"/>
            <p:cNvSpPr/>
            <p:nvPr>
              <p:custDataLst>
                <p:tags r:id="rId6"/>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pic>
        <p:nvPicPr>
          <p:cNvPr id="6156" name="图片 1" descr="问号"/>
          <p:cNvPicPr>
            <a:picLocks noChangeAspect="1"/>
          </p:cNvPicPr>
          <p:nvPr/>
        </p:nvPicPr>
        <p:blipFill>
          <a:blip r:embed="rId7">
            <a:clrChange>
              <a:clrFrom>
                <a:srgbClr val="FFFFFF"/>
              </a:clrFrom>
              <a:clrTo>
                <a:srgbClr val="FFFFFF">
                  <a:alpha val="0"/>
                </a:srgbClr>
              </a:clrTo>
            </a:clrChange>
          </a:blip>
          <a:stretch>
            <a:fillRect/>
          </a:stretch>
        </p:blipFill>
        <p:spPr>
          <a:xfrm>
            <a:off x="6877050" y="4005263"/>
            <a:ext cx="2058988" cy="2747962"/>
          </a:xfrm>
          <a:prstGeom prst="rect">
            <a:avLst/>
          </a:prstGeom>
          <a:noFill/>
          <a:ln w="9525">
            <a:noFill/>
          </a:ln>
        </p:spPr>
      </p:pic>
      <p:sp>
        <p:nvSpPr>
          <p:cNvPr id="5" name="文本框 4"/>
          <p:cNvSpPr txBox="1"/>
          <p:nvPr/>
        </p:nvSpPr>
        <p:spPr>
          <a:xfrm>
            <a:off x="1042988" y="4868863"/>
            <a:ext cx="5929313" cy="1006475"/>
          </a:xfrm>
          <a:prstGeom prst="rect">
            <a:avLst/>
          </a:prstGeom>
          <a:noFill/>
        </p:spPr>
        <p:txBody>
          <a:bodyPr>
            <a:spAutoFit/>
          </a:bodyPr>
          <a:lstStyle/>
          <a:p>
            <a:pPr marL="571500" marR="0" indent="-571500" defTabSz="914400">
              <a:spcBef>
                <a:spcPct val="50000"/>
              </a:spcBef>
              <a:buClrTx/>
              <a:buSzTx/>
              <a:buFont typeface="Wingdings" panose="05000000000000000000" pitchFamily="2" charset="2"/>
              <a:buNone/>
              <a:defRPr/>
            </a:pPr>
            <a:r>
              <a:rPr kumimoji="0" lang="zh-CN" altLang="en-US" sz="2400" b="1" kern="1200" cap="none" spc="0" normalizeH="0" baseline="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受各种条件制约，结果往往与预期的效果</a:t>
            </a:r>
            <a:endParaRPr kumimoji="0" lang="zh-CN" altLang="en-US" sz="2800" b="1" kern="1200" cap="none" spc="0" normalizeH="0" baseline="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ea"/>
              <a:sym typeface="+mn-ea"/>
            </a:endParaRPr>
          </a:p>
          <a:p>
            <a:pPr marL="571500" marR="0" indent="-571500" defTabSz="914400">
              <a:spcBef>
                <a:spcPct val="50000"/>
              </a:spcBef>
              <a:buClrTx/>
              <a:buSzTx/>
              <a:buFont typeface="Wingdings" panose="05000000000000000000" pitchFamily="2" charset="2"/>
              <a:buNone/>
              <a:defRPr/>
            </a:pPr>
            <a:r>
              <a:rPr kumimoji="0" lang="zh-CN" altLang="en-US" sz="2400" b="1" kern="1200" cap="none" spc="0" normalizeH="0" baseline="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相差甚远</a:t>
            </a:r>
            <a:r>
              <a:rPr kumimoji="0" lang="zh-CN" altLang="en-US" sz="2400" b="1" kern="1200" cap="none" spc="0" normalizeH="0" baseline="0" noProof="1">
                <a:latin typeface="宋体" panose="02010600030101010101" pitchFamily="2" charset="-122"/>
                <a:ea typeface="宋体" panose="02010600030101010101" pitchFamily="2" charset="-122"/>
                <a:cs typeface="+mn-ea"/>
                <a:sym typeface="+mn-ea"/>
              </a:rPr>
              <a:t> </a:t>
            </a:r>
            <a:r>
              <a:rPr kumimoji="0" lang="en-US" altLang="x-none" sz="2400" b="1" kern="1200" cap="none" spc="0" normalizeH="0" baseline="0" noProof="1">
                <a:latin typeface="宋体" panose="02010600030101010101" pitchFamily="2" charset="-122"/>
                <a:ea typeface="宋体" panose="02010600030101010101" pitchFamily="2" charset="-122"/>
                <a:cs typeface="+mn-ea"/>
                <a:sym typeface="+mn-ea"/>
              </a:rPr>
              <a:t>…………</a:t>
            </a:r>
            <a:endParaRPr kumimoji="0" lang="en-US" altLang="x-none" sz="2400" b="1" kern="1200" cap="none" spc="0" normalizeH="0" baseline="0" noProof="1">
              <a:latin typeface="宋体" panose="02010600030101010101" pitchFamily="2" charset="-122"/>
              <a:ea typeface="宋体" panose="02010600030101010101" pitchFamily="2" charset="-122"/>
              <a:cs typeface="+mn-ea"/>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会议邀约</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4819" name="图片 1"/>
          <p:cNvPicPr>
            <a:picLocks noChangeAspect="1"/>
          </p:cNvPicPr>
          <p:nvPr/>
        </p:nvPicPr>
        <p:blipFill>
          <a:blip r:embed="rId1"/>
          <a:stretch>
            <a:fillRect/>
          </a:stretch>
        </p:blipFill>
        <p:spPr>
          <a:xfrm>
            <a:off x="271463" y="2235200"/>
            <a:ext cx="4792662" cy="2449513"/>
          </a:xfrm>
          <a:prstGeom prst="rect">
            <a:avLst/>
          </a:prstGeom>
          <a:noFill/>
          <a:ln w="9525">
            <a:noFill/>
          </a:ln>
        </p:spPr>
      </p:pic>
      <p:sp>
        <p:nvSpPr>
          <p:cNvPr id="4" name="矩形 3"/>
          <p:cNvSpPr/>
          <p:nvPr/>
        </p:nvSpPr>
        <p:spPr>
          <a:xfrm>
            <a:off x="347663" y="1503363"/>
            <a:ext cx="8650288" cy="584200"/>
          </a:xfrm>
          <a:prstGeom prst="rect">
            <a:avLst/>
          </a:prstGeom>
        </p:spPr>
        <p:txBody>
          <a:bodyPr>
            <a:spAutoFit/>
          </a:bodyPr>
          <a:lstStyle/>
          <a:p>
            <a:pPr marL="0" marR="0" lvl="0" indent="45720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rPr>
              <a:t>您可以发送会议邀请给所有与会人员，会议受邀者可以对邀请做出反馈，无论拒绝还是同意，系统都会立刻反馈结果到您的邮箱，这样您就可以知道同事的参与情况。</a:t>
            </a:r>
            <a:endPar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endParaRPr>
          </a:p>
        </p:txBody>
      </p:sp>
      <p:sp>
        <p:nvSpPr>
          <p:cNvPr id="6" name="矩形 5"/>
          <p:cNvSpPr/>
          <p:nvPr/>
        </p:nvSpPr>
        <p:spPr>
          <a:xfrm>
            <a:off x="228600" y="2235200"/>
            <a:ext cx="4883150" cy="24987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矩形 20"/>
          <p:cNvSpPr/>
          <p:nvPr/>
        </p:nvSpPr>
        <p:spPr>
          <a:xfrm>
            <a:off x="2835275" y="3933825"/>
            <a:ext cx="1265238" cy="4000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会议发起</a:t>
            </a:r>
            <a:endPar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34823" name="图片 6"/>
          <p:cNvPicPr>
            <a:picLocks noChangeAspect="1"/>
          </p:cNvPicPr>
          <p:nvPr/>
        </p:nvPicPr>
        <p:blipFill>
          <a:blip r:embed="rId2"/>
          <a:stretch>
            <a:fillRect/>
          </a:stretch>
        </p:blipFill>
        <p:spPr>
          <a:xfrm>
            <a:off x="544513" y="4492625"/>
            <a:ext cx="4732337" cy="2197100"/>
          </a:xfrm>
          <a:prstGeom prst="rect">
            <a:avLst/>
          </a:prstGeom>
          <a:noFill/>
          <a:ln w="9525">
            <a:noFill/>
          </a:ln>
        </p:spPr>
      </p:pic>
      <p:sp>
        <p:nvSpPr>
          <p:cNvPr id="10" name="矩形 9"/>
          <p:cNvSpPr/>
          <p:nvPr/>
        </p:nvSpPr>
        <p:spPr>
          <a:xfrm>
            <a:off x="544513" y="4492625"/>
            <a:ext cx="4732338" cy="219710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矩形 10"/>
          <p:cNvSpPr/>
          <p:nvPr/>
        </p:nvSpPr>
        <p:spPr>
          <a:xfrm>
            <a:off x="2706688" y="5459413"/>
            <a:ext cx="1123950" cy="45720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4826" name="图片 11"/>
          <p:cNvPicPr>
            <a:picLocks noChangeAspect="1"/>
          </p:cNvPicPr>
          <p:nvPr/>
        </p:nvPicPr>
        <p:blipFill>
          <a:blip r:embed="rId3"/>
          <a:stretch>
            <a:fillRect/>
          </a:stretch>
        </p:blipFill>
        <p:spPr>
          <a:xfrm>
            <a:off x="5284788" y="2341563"/>
            <a:ext cx="3706812" cy="4141787"/>
          </a:xfrm>
          <a:prstGeom prst="rect">
            <a:avLst/>
          </a:prstGeom>
          <a:noFill/>
          <a:ln w="9525">
            <a:noFill/>
          </a:ln>
        </p:spPr>
      </p:pic>
      <p:sp>
        <p:nvSpPr>
          <p:cNvPr id="27" name="矩形 26"/>
          <p:cNvSpPr/>
          <p:nvPr/>
        </p:nvSpPr>
        <p:spPr>
          <a:xfrm>
            <a:off x="2908300" y="6102350"/>
            <a:ext cx="1992313" cy="4000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受邀方会议答复</a:t>
            </a:r>
            <a:endPar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8" name="矩形 27"/>
          <p:cNvSpPr/>
          <p:nvPr/>
        </p:nvSpPr>
        <p:spPr>
          <a:xfrm>
            <a:off x="6678613" y="3870325"/>
            <a:ext cx="1992313" cy="4000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受邀方会议答复</a:t>
            </a:r>
            <a:endPar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9" name="矩形 28"/>
          <p:cNvSpPr/>
          <p:nvPr/>
        </p:nvSpPr>
        <p:spPr>
          <a:xfrm>
            <a:off x="5357813" y="3490913"/>
            <a:ext cx="2470150" cy="44291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招标邮件</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47663" y="1503363"/>
            <a:ext cx="8650288" cy="584200"/>
          </a:xfrm>
          <a:prstGeom prst="rect">
            <a:avLst/>
          </a:prstGeom>
        </p:spPr>
        <p:txBody>
          <a:bodyPr>
            <a:spAutoFit/>
          </a:body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rPr>
              <a:t>在邮件管理设置一个或者多个招标邮件管理者，管理者可以邀请其他人共同评审投标书</a:t>
            </a:r>
            <a:endPar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mn-ea"/>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rPr>
              <a:t>只有接受邀请的人，才可以在开标时间过后，登上招标邮箱，查看各供应商的标书</a:t>
            </a:r>
            <a:endPar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endParaRPr>
          </a:p>
        </p:txBody>
      </p:sp>
      <p:grpSp>
        <p:nvGrpSpPr>
          <p:cNvPr id="36868" name="组合 29"/>
          <p:cNvGrpSpPr/>
          <p:nvPr/>
        </p:nvGrpSpPr>
        <p:grpSpPr>
          <a:xfrm>
            <a:off x="331788" y="2254250"/>
            <a:ext cx="5713412" cy="2098675"/>
            <a:chOff x="1143000" y="1609725"/>
            <a:chExt cx="9906000" cy="3638550"/>
          </a:xfrm>
        </p:grpSpPr>
        <p:pic>
          <p:nvPicPr>
            <p:cNvPr id="36869" name="图片 30"/>
            <p:cNvPicPr>
              <a:picLocks noChangeAspect="1"/>
            </p:cNvPicPr>
            <p:nvPr/>
          </p:nvPicPr>
          <p:blipFill>
            <a:blip r:embed="rId1"/>
            <a:stretch>
              <a:fillRect/>
            </a:stretch>
          </p:blipFill>
          <p:spPr>
            <a:xfrm>
              <a:off x="1143000" y="1609725"/>
              <a:ext cx="9906000" cy="3638550"/>
            </a:xfrm>
            <a:prstGeom prst="rect">
              <a:avLst/>
            </a:prstGeom>
            <a:noFill/>
            <a:ln w="9525">
              <a:noFill/>
            </a:ln>
          </p:spPr>
        </p:pic>
        <p:sp>
          <p:nvSpPr>
            <p:cNvPr id="32" name="矩形 31"/>
            <p:cNvSpPr/>
            <p:nvPr/>
          </p:nvSpPr>
          <p:spPr>
            <a:xfrm>
              <a:off x="3746800" y="4662034"/>
              <a:ext cx="1612925" cy="48165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矩形 32"/>
            <p:cNvSpPr/>
            <p:nvPr/>
          </p:nvSpPr>
          <p:spPr>
            <a:xfrm>
              <a:off x="5731302" y="2619823"/>
              <a:ext cx="5317698" cy="221836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34" name="直接连接符 10"/>
            <p:cNvCxnSpPr/>
            <p:nvPr/>
          </p:nvCxnSpPr>
          <p:spPr>
            <a:xfrm flipV="1">
              <a:off x="4393621" y="4832677"/>
              <a:ext cx="3996530" cy="311010"/>
            </a:xfrm>
            <a:prstGeom prst="bentConnector3">
              <a:avLst>
                <a:gd name="adj1" fmla="val 98944"/>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6873" name="组合 34"/>
          <p:cNvGrpSpPr/>
          <p:nvPr/>
        </p:nvGrpSpPr>
        <p:grpSpPr>
          <a:xfrm>
            <a:off x="1243013" y="2395538"/>
            <a:ext cx="7754937" cy="4456112"/>
            <a:chOff x="1627690" y="-1401405"/>
            <a:chExt cx="12094768" cy="6950632"/>
          </a:xfrm>
        </p:grpSpPr>
        <p:pic>
          <p:nvPicPr>
            <p:cNvPr id="36874" name="图片 35"/>
            <p:cNvPicPr>
              <a:picLocks noChangeAspect="1"/>
            </p:cNvPicPr>
            <p:nvPr/>
          </p:nvPicPr>
          <p:blipFill>
            <a:blip r:embed="rId2"/>
            <a:stretch>
              <a:fillRect/>
            </a:stretch>
          </p:blipFill>
          <p:spPr>
            <a:xfrm>
              <a:off x="1627690" y="1558751"/>
              <a:ext cx="8047619" cy="3990476"/>
            </a:xfrm>
            <a:prstGeom prst="rect">
              <a:avLst/>
            </a:prstGeom>
            <a:noFill/>
            <a:ln w="9525">
              <a:noFill/>
            </a:ln>
          </p:spPr>
        </p:pic>
        <p:sp>
          <p:nvSpPr>
            <p:cNvPr id="36875" name="文本框 36"/>
            <p:cNvSpPr txBox="1"/>
            <p:nvPr/>
          </p:nvSpPr>
          <p:spPr>
            <a:xfrm>
              <a:off x="7094476" y="2629813"/>
              <a:ext cx="4340251" cy="923614"/>
            </a:xfrm>
            <a:prstGeom prst="rect">
              <a:avLst/>
            </a:prstGeom>
            <a:noFill/>
            <a:ln w="9525">
              <a:noFill/>
            </a:ln>
          </p:spPr>
          <p:txBody>
            <a:bodyPr wrap="none" anchor="t">
              <a:spAutoFit/>
            </a:bodyPr>
            <a:p>
              <a:pPr defTabSz="914400">
                <a:buFont typeface="Arial" panose="020B0604020202020204" pitchFamily="34" charset="0"/>
                <a:buNone/>
              </a:pPr>
              <a:r>
                <a:rPr lang="zh-CN" altLang="en-US" dirty="0">
                  <a:solidFill>
                    <a:srgbClr val="C55A11"/>
                  </a:solidFill>
                  <a:latin typeface="Calibri" panose="020F0502020204030204" pitchFamily="34" charset="0"/>
                  <a:ea typeface="宋体" panose="02010600030101010101" pitchFamily="2" charset="-122"/>
                </a:rPr>
                <a:t>到了开标时间后，管理者和参与评审人才</a:t>
              </a:r>
              <a:endParaRPr lang="en-US" altLang="zh-CN" dirty="0">
                <a:solidFill>
                  <a:srgbClr val="C55A11"/>
                </a:solidFill>
                <a:latin typeface="Calibri" panose="020F0502020204030204" pitchFamily="34" charset="0"/>
                <a:ea typeface="宋体" panose="02010600030101010101" pitchFamily="2" charset="-122"/>
              </a:endParaRPr>
            </a:p>
            <a:p>
              <a:pPr defTabSz="914400">
                <a:buFont typeface="Arial" panose="020B0604020202020204" pitchFamily="34" charset="0"/>
                <a:buNone/>
              </a:pPr>
              <a:r>
                <a:rPr lang="zh-CN" altLang="en-US" dirty="0">
                  <a:solidFill>
                    <a:srgbClr val="C55A11"/>
                  </a:solidFill>
                  <a:latin typeface="Calibri" panose="020F0502020204030204" pitchFamily="34" charset="0"/>
                  <a:ea typeface="宋体" panose="02010600030101010101" pitchFamily="2" charset="-122"/>
                </a:rPr>
                <a:t>可以登录到投标账号，查看各供应方投递</a:t>
              </a:r>
              <a:endParaRPr lang="en-US" altLang="zh-CN" dirty="0">
                <a:solidFill>
                  <a:srgbClr val="C55A11"/>
                </a:solidFill>
                <a:latin typeface="Calibri" panose="020F0502020204030204" pitchFamily="34" charset="0"/>
                <a:ea typeface="宋体" panose="02010600030101010101" pitchFamily="2" charset="-122"/>
              </a:endParaRPr>
            </a:p>
            <a:p>
              <a:pPr defTabSz="914400">
                <a:buFont typeface="Arial" panose="020B0604020202020204" pitchFamily="34" charset="0"/>
                <a:buNone/>
              </a:pPr>
              <a:r>
                <a:rPr lang="zh-CN" altLang="en-US" dirty="0">
                  <a:solidFill>
                    <a:srgbClr val="C55A11"/>
                  </a:solidFill>
                  <a:latin typeface="Calibri" panose="020F0502020204030204" pitchFamily="34" charset="0"/>
                  <a:ea typeface="宋体" panose="02010600030101010101" pitchFamily="2" charset="-122"/>
                </a:rPr>
                <a:t>标书，不存在开标之前的暗箱操作。</a:t>
              </a:r>
              <a:endParaRPr lang="zh-CN" altLang="en-US" dirty="0">
                <a:solidFill>
                  <a:srgbClr val="C55A11"/>
                </a:solidFill>
                <a:latin typeface="Calibri" panose="020F0502020204030204" pitchFamily="34" charset="0"/>
                <a:ea typeface="宋体" panose="02010600030101010101" pitchFamily="2" charset="-122"/>
              </a:endParaRPr>
            </a:p>
          </p:txBody>
        </p:sp>
        <p:sp>
          <p:nvSpPr>
            <p:cNvPr id="38" name="矩形 37"/>
            <p:cNvSpPr/>
            <p:nvPr/>
          </p:nvSpPr>
          <p:spPr>
            <a:xfrm>
              <a:off x="3657928" y="3315714"/>
              <a:ext cx="3436548" cy="39371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9" name="矩形 38"/>
            <p:cNvSpPr/>
            <p:nvPr/>
          </p:nvSpPr>
          <p:spPr>
            <a:xfrm>
              <a:off x="7094476" y="2577813"/>
              <a:ext cx="6627982" cy="138666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 name="矩形 39"/>
            <p:cNvSpPr/>
            <p:nvPr/>
          </p:nvSpPr>
          <p:spPr>
            <a:xfrm>
              <a:off x="3657928" y="4571137"/>
              <a:ext cx="3587578" cy="393712"/>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879" name="文本框 40"/>
            <p:cNvSpPr txBox="1"/>
            <p:nvPr/>
          </p:nvSpPr>
          <p:spPr>
            <a:xfrm>
              <a:off x="7569849" y="4571137"/>
              <a:ext cx="1109203" cy="368950"/>
            </a:xfrm>
            <a:prstGeom prst="rect">
              <a:avLst/>
            </a:prstGeom>
            <a:noFill/>
            <a:ln w="9525">
              <a:noFill/>
            </a:ln>
          </p:spPr>
          <p:txBody>
            <a:bodyPr wrap="none" anchor="t">
              <a:spAutoFit/>
            </a:bodyPr>
            <a:p>
              <a:pPr defTabSz="914400">
                <a:buFont typeface="Arial" panose="020B0604020202020204" pitchFamily="34" charset="0"/>
                <a:buNone/>
              </a:pPr>
              <a:r>
                <a:rPr lang="zh-CN" altLang="en-US" dirty="0">
                  <a:solidFill>
                    <a:srgbClr val="C55A11"/>
                  </a:solidFill>
                  <a:latin typeface="Calibri" panose="020F0502020204030204" pitchFamily="34" charset="0"/>
                  <a:ea typeface="宋体" panose="02010600030101010101" pitchFamily="2" charset="-122"/>
                </a:rPr>
                <a:t>开标时间</a:t>
              </a:r>
              <a:endParaRPr lang="zh-CN" altLang="en-US" dirty="0">
                <a:solidFill>
                  <a:srgbClr val="C55A11"/>
                </a:solidFill>
                <a:latin typeface="Calibri" panose="020F0502020204030204" pitchFamily="34" charset="0"/>
                <a:ea typeface="宋体" panose="02010600030101010101" pitchFamily="2" charset="-122"/>
              </a:endParaRPr>
            </a:p>
          </p:txBody>
        </p:sp>
        <p:sp>
          <p:nvSpPr>
            <p:cNvPr id="42" name="矩形 41"/>
            <p:cNvSpPr/>
            <p:nvPr/>
          </p:nvSpPr>
          <p:spPr>
            <a:xfrm>
              <a:off x="7629270" y="4585994"/>
              <a:ext cx="1488015" cy="52247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43" name="直接连接符 42"/>
            <p:cNvCxnSpPr>
              <a:stCxn id="42" idx="0"/>
            </p:cNvCxnSpPr>
            <p:nvPr/>
          </p:nvCxnSpPr>
          <p:spPr>
            <a:xfrm flipH="1">
              <a:off x="8136829" y="4585994"/>
              <a:ext cx="23521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2" idx="0"/>
            </p:cNvCxnSpPr>
            <p:nvPr/>
          </p:nvCxnSpPr>
          <p:spPr>
            <a:xfrm flipV="1">
              <a:off x="8372040" y="4018949"/>
              <a:ext cx="0" cy="567046"/>
            </a:xfrm>
            <a:prstGeom prst="line">
              <a:avLst/>
            </a:prstGeom>
            <a:ln w="28575">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6827079" y="-1396453"/>
              <a:ext cx="1488015" cy="52247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884" name="文本框 45"/>
            <p:cNvSpPr txBox="1"/>
            <p:nvPr/>
          </p:nvSpPr>
          <p:spPr>
            <a:xfrm>
              <a:off x="6725566" y="-1401405"/>
              <a:ext cx="1953485" cy="576949"/>
            </a:xfrm>
            <a:prstGeom prst="rect">
              <a:avLst/>
            </a:prstGeom>
            <a:noFill/>
            <a:ln w="9525">
              <a:noFill/>
            </a:ln>
          </p:spPr>
          <p:txBody>
            <a:bodyPr anchor="t">
              <a:spAutoFit/>
            </a:bodyPr>
            <a:p>
              <a:pPr defTabSz="914400">
                <a:buFont typeface="Arial" panose="020B0604020202020204" pitchFamily="34" charset="0"/>
                <a:buNone/>
              </a:pPr>
              <a:r>
                <a:rPr lang="zh-CN" altLang="en-US" dirty="0">
                  <a:solidFill>
                    <a:srgbClr val="C55A11"/>
                  </a:solidFill>
                  <a:latin typeface="Calibri" panose="020F0502020204030204" pitchFamily="34" charset="0"/>
                  <a:ea typeface="宋体" panose="02010600030101010101" pitchFamily="2" charset="-122"/>
                </a:rPr>
                <a:t>添加管理</a:t>
              </a:r>
              <a:endParaRPr lang="zh-CN" altLang="en-US" dirty="0">
                <a:solidFill>
                  <a:srgbClr val="C55A11"/>
                </a:solidFill>
                <a:latin typeface="Calibri" panose="020F0502020204030204" pitchFamily="34" charset="0"/>
                <a:ea typeface="宋体" panose="02010600030101010101" pitchFamily="2" charset="-122"/>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文本框 7"/>
          <p:cNvSpPr txBox="1"/>
          <p:nvPr/>
        </p:nvSpPr>
        <p:spPr>
          <a:xfrm>
            <a:off x="500063" y="803275"/>
            <a:ext cx="36337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全球邮</a:t>
            </a:r>
            <a:r>
              <a:rPr lang="en-US" altLang="zh-CN"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a:t>
            </a: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邮件中继平台</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462588" y="1508125"/>
            <a:ext cx="3387725" cy="2708275"/>
          </a:xfrm>
          <a:prstGeom prst="rect">
            <a:avLst/>
          </a:prstGeom>
        </p:spPr>
        <p:txBody>
          <a:bodyPr>
            <a:spAutoFit/>
          </a:bodyPr>
          <a:lstStyle/>
          <a:p>
            <a:pPr marL="0" marR="0" lvl="0" indent="45720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sym typeface="+mn-ea"/>
              </a:rPr>
              <a:t>采用独有邮件投递通道，以目的地为导向，将邮件包裹由全球邮平台传输从而规避国际出口错误问题，以及国内和国际之间的网络拥塞。</a:t>
            </a:r>
            <a:endPar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sym typeface="+mn-ea"/>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rPr>
              <a:t>速度快！</a:t>
            </a:r>
            <a:endPar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rPr>
              <a:t>稳定！</a:t>
            </a:r>
            <a:endPar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rPr>
              <a:t>账号不变！</a:t>
            </a:r>
            <a:endPar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rPr>
              <a:t>没有邮件拒收：全球任何一个邮箱都能发到！</a:t>
            </a:r>
            <a:endParaRPr kumimoji="0" lang="zh-CN" altLang="zh-CN" sz="18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endParaRPr>
          </a:p>
        </p:txBody>
      </p:sp>
      <p:pic>
        <p:nvPicPr>
          <p:cNvPr id="38916" name="图片 5"/>
          <p:cNvPicPr>
            <a:picLocks noChangeAspect="1"/>
          </p:cNvPicPr>
          <p:nvPr/>
        </p:nvPicPr>
        <p:blipFill>
          <a:blip r:embed="rId1"/>
          <a:stretch>
            <a:fillRect/>
          </a:stretch>
        </p:blipFill>
        <p:spPr>
          <a:xfrm>
            <a:off x="188913" y="1501775"/>
            <a:ext cx="4983162" cy="2933700"/>
          </a:xfrm>
          <a:prstGeom prst="rect">
            <a:avLst/>
          </a:prstGeom>
          <a:noFill/>
          <a:ln w="9525">
            <a:noFill/>
          </a:ln>
        </p:spPr>
      </p:pic>
      <p:sp>
        <p:nvSpPr>
          <p:cNvPr id="11" name="矩形 10"/>
          <p:cNvSpPr/>
          <p:nvPr/>
        </p:nvSpPr>
        <p:spPr>
          <a:xfrm>
            <a:off x="430213" y="2733675"/>
            <a:ext cx="2057400" cy="5873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8918" name="文本框 12"/>
          <p:cNvSpPr txBox="1"/>
          <p:nvPr/>
        </p:nvSpPr>
        <p:spPr>
          <a:xfrm>
            <a:off x="2487613" y="2865438"/>
            <a:ext cx="2030412" cy="368300"/>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支持三种可选模式</a:t>
            </a:r>
            <a:endParaRPr lang="zh-CN" altLang="en-US" dirty="0">
              <a:solidFill>
                <a:srgbClr val="C55A11"/>
              </a:solidFill>
              <a:latin typeface="黑体" panose="02010609060101010101" pitchFamily="49" charset="-122"/>
              <a:ea typeface="黑体" panose="02010609060101010101" pitchFamily="49" charset="-122"/>
            </a:endParaRPr>
          </a:p>
        </p:txBody>
      </p:sp>
      <p:sp>
        <p:nvSpPr>
          <p:cNvPr id="18" name="矩形 17"/>
          <p:cNvSpPr/>
          <p:nvPr/>
        </p:nvSpPr>
        <p:spPr>
          <a:xfrm>
            <a:off x="430213" y="3392488"/>
            <a:ext cx="2057400" cy="9429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8920" name="文本框 18"/>
          <p:cNvSpPr txBox="1"/>
          <p:nvPr/>
        </p:nvSpPr>
        <p:spPr>
          <a:xfrm>
            <a:off x="2566988" y="3736975"/>
            <a:ext cx="1338262" cy="369888"/>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可手动添加</a:t>
            </a:r>
            <a:endParaRPr lang="zh-CN" altLang="en-US" dirty="0">
              <a:solidFill>
                <a:srgbClr val="C55A11"/>
              </a:solidFill>
              <a:latin typeface="黑体" panose="02010609060101010101" pitchFamily="49" charset="-122"/>
              <a:ea typeface="黑体" panose="02010609060101010101" pitchFamily="49" charset="-122"/>
            </a:endParaRPr>
          </a:p>
        </p:txBody>
      </p:sp>
      <p:pic>
        <p:nvPicPr>
          <p:cNvPr id="38921" name="图片 14"/>
          <p:cNvPicPr>
            <a:picLocks noChangeAspect="1"/>
          </p:cNvPicPr>
          <p:nvPr/>
        </p:nvPicPr>
        <p:blipFill>
          <a:blip r:embed="rId2"/>
          <a:stretch>
            <a:fillRect/>
          </a:stretch>
        </p:blipFill>
        <p:spPr>
          <a:xfrm>
            <a:off x="1719263" y="4137025"/>
            <a:ext cx="6018212" cy="2563813"/>
          </a:xfrm>
          <a:prstGeom prst="rect">
            <a:avLst/>
          </a:prstGeom>
          <a:noFill/>
          <a:ln w="9525">
            <a:noFill/>
          </a:ln>
        </p:spPr>
      </p:pic>
      <p:cxnSp>
        <p:nvCxnSpPr>
          <p:cNvPr id="22" name="肘形连接符 21"/>
          <p:cNvCxnSpPr/>
          <p:nvPr/>
        </p:nvCxnSpPr>
        <p:spPr>
          <a:xfrm>
            <a:off x="688975" y="4464050"/>
            <a:ext cx="1798638" cy="1022350"/>
          </a:xfrm>
          <a:prstGeom prst="bentConnector3">
            <a:avLst>
              <a:gd name="adj1" fmla="val 668"/>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2566988" y="5010150"/>
            <a:ext cx="739775" cy="16795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8924" name="文本框 29"/>
          <p:cNvSpPr txBox="1"/>
          <p:nvPr/>
        </p:nvSpPr>
        <p:spPr>
          <a:xfrm>
            <a:off x="111125" y="5732463"/>
            <a:ext cx="2032000" cy="368300"/>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全球邮服务器状态</a:t>
            </a:r>
            <a:endParaRPr lang="zh-CN" altLang="en-US" dirty="0">
              <a:solidFill>
                <a:srgbClr val="C55A11"/>
              </a:solidFill>
              <a:latin typeface="黑体" panose="02010609060101010101" pitchFamily="49" charset="-122"/>
              <a:ea typeface="黑体" panose="02010609060101010101" pitchFamily="49" charset="-122"/>
            </a:endParaRPr>
          </a:p>
        </p:txBody>
      </p:sp>
      <p:pic>
        <p:nvPicPr>
          <p:cNvPr id="38925" name="图片 28"/>
          <p:cNvPicPr>
            <a:picLocks noChangeAspect="1"/>
          </p:cNvPicPr>
          <p:nvPr/>
        </p:nvPicPr>
        <p:blipFill>
          <a:blip r:embed="rId3"/>
          <a:stretch>
            <a:fillRect/>
          </a:stretch>
        </p:blipFill>
        <p:spPr>
          <a:xfrm>
            <a:off x="4251325" y="4137025"/>
            <a:ext cx="4711700" cy="1477963"/>
          </a:xfrm>
          <a:prstGeom prst="rect">
            <a:avLst/>
          </a:prstGeom>
          <a:noFill/>
          <a:ln w="9525">
            <a:noFill/>
          </a:ln>
        </p:spPr>
      </p:pic>
      <p:sp>
        <p:nvSpPr>
          <p:cNvPr id="31" name="矩形 30"/>
          <p:cNvSpPr/>
          <p:nvPr/>
        </p:nvSpPr>
        <p:spPr>
          <a:xfrm>
            <a:off x="5741988" y="5124450"/>
            <a:ext cx="850900" cy="3619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1268" name="肘形连接符 11267"/>
          <p:cNvCxnSpPr/>
          <p:nvPr/>
        </p:nvCxnSpPr>
        <p:spPr>
          <a:xfrm flipV="1">
            <a:off x="3306763" y="5267325"/>
            <a:ext cx="2360613" cy="347663"/>
          </a:xfrm>
          <a:prstGeom prst="bentConnector3">
            <a:avLst>
              <a:gd name="adj1" fmla="val 19392"/>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8928" name="文本框 37"/>
          <p:cNvSpPr txBox="1"/>
          <p:nvPr/>
        </p:nvSpPr>
        <p:spPr>
          <a:xfrm>
            <a:off x="3471863" y="5684838"/>
            <a:ext cx="1800225" cy="368300"/>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通过全球邮投递</a:t>
            </a:r>
            <a:endParaRPr lang="zh-CN" altLang="en-US" dirty="0">
              <a:solidFill>
                <a:srgbClr val="C55A11"/>
              </a:solidFill>
              <a:latin typeface="黑体" panose="02010609060101010101" pitchFamily="49" charset="-122"/>
              <a:ea typeface="黑体" panose="02010609060101010101"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577590" y="2647950"/>
            <a:ext cx="2040255" cy="3623310"/>
          </a:xfrm>
          <a:prstGeom prst="rect">
            <a:avLst/>
          </a:prstGeom>
        </p:spPr>
      </p:pic>
      <p:pic>
        <p:nvPicPr>
          <p:cNvPr id="40962" name="图片 18" descr="4.png"/>
          <p:cNvPicPr>
            <a:picLocks noChangeAspect="1"/>
          </p:cNvPicPr>
          <p:nvPr/>
        </p:nvPicPr>
        <p:blipFill>
          <a:blip r:embed="rId2"/>
          <a:stretch>
            <a:fillRect/>
          </a:stretch>
        </p:blipFill>
        <p:spPr>
          <a:xfrm>
            <a:off x="6647180" y="2647950"/>
            <a:ext cx="2108200" cy="3746500"/>
          </a:xfrm>
          <a:prstGeom prst="rect">
            <a:avLst/>
          </a:prstGeom>
          <a:noFill/>
          <a:ln w="9525">
            <a:noFill/>
          </a:ln>
        </p:spPr>
      </p:pic>
      <p:sp>
        <p:nvSpPr>
          <p:cNvPr id="40963" name="文本框 7"/>
          <p:cNvSpPr txBox="1"/>
          <p:nvPr/>
        </p:nvSpPr>
        <p:spPr>
          <a:xfrm>
            <a:off x="500063" y="803275"/>
            <a:ext cx="3325812"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手机</a:t>
            </a:r>
            <a:r>
              <a:rPr lang="en-US" altLang="zh-CN"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APP</a:t>
            </a: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收发</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0965" name="矩形 7"/>
          <p:cNvSpPr/>
          <p:nvPr/>
        </p:nvSpPr>
        <p:spPr>
          <a:xfrm>
            <a:off x="500063" y="1535113"/>
            <a:ext cx="8443912" cy="583565"/>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sz="1600" dirty="0">
                <a:latin typeface="Calibri" panose="020F0502020204030204" pitchFamily="34" charset="0"/>
                <a:ea typeface="宋体" panose="02010600030101010101" pitchFamily="2" charset="-122"/>
              </a:rPr>
              <a:t>佑友邮件系统支持主流的手机客户端：</a:t>
            </a:r>
            <a:r>
              <a:rPr lang="en-US" altLang="zh-CN" sz="1600" dirty="0">
                <a:latin typeface="Calibri" panose="020F0502020204030204" pitchFamily="34" charset="0"/>
                <a:ea typeface="宋体" panose="02010600030101010101" pitchFamily="2" charset="-122"/>
              </a:rPr>
              <a:t>Android</a:t>
            </a:r>
            <a:r>
              <a:rPr lang="zh-CN" altLang="en-US" sz="1600" dirty="0">
                <a:latin typeface="Calibri" panose="020F0502020204030204" pitchFamily="34" charset="0"/>
                <a:ea typeface="宋体" panose="02010600030101010101" pitchFamily="2" charset="-122"/>
              </a:rPr>
              <a:t>客户端</a:t>
            </a:r>
            <a:r>
              <a:rPr lang="zh-CN" altLang="en-US" sz="1600" dirty="0">
                <a:latin typeface="Calibri" panose="020F0502020204030204" pitchFamily="34" charset="0"/>
                <a:ea typeface="宋体" panose="02010600030101010101" pitchFamily="2" charset="-122"/>
              </a:rPr>
              <a:t>和苹果客户端，这两种方式可以根据客户的需求，自由选择</a:t>
            </a:r>
            <a:r>
              <a:rPr lang="zh-CN" altLang="zh-CN" sz="1600" dirty="0">
                <a:latin typeface="Calibri" panose="020F0502020204030204" pitchFamily="34" charset="0"/>
                <a:ea typeface="宋体" panose="02010600030101010101" pitchFamily="2" charset="-122"/>
              </a:rPr>
              <a:t>。</a:t>
            </a:r>
            <a:endParaRPr lang="zh-CN" altLang="en-US" sz="1600" dirty="0">
              <a:latin typeface="Calibri" panose="020F0502020204030204" pitchFamily="34" charset="0"/>
              <a:ea typeface="宋体" panose="02010600030101010101" pitchFamily="2" charset="-122"/>
            </a:endParaRPr>
          </a:p>
        </p:txBody>
      </p:sp>
      <p:sp>
        <p:nvSpPr>
          <p:cNvPr id="27" name="矩形 26"/>
          <p:cNvSpPr/>
          <p:nvPr/>
        </p:nvSpPr>
        <p:spPr>
          <a:xfrm>
            <a:off x="6618605" y="2587625"/>
            <a:ext cx="2119313" cy="37861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967" name="文本框 30"/>
          <p:cNvSpPr txBox="1"/>
          <p:nvPr/>
        </p:nvSpPr>
        <p:spPr>
          <a:xfrm>
            <a:off x="5501005" y="6434138"/>
            <a:ext cx="1800225" cy="368300"/>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同步企业通讯录</a:t>
            </a:r>
            <a:endParaRPr lang="zh-CN" altLang="en-US" dirty="0">
              <a:solidFill>
                <a:srgbClr val="C55A11"/>
              </a:solidFill>
              <a:latin typeface="黑体" panose="02010609060101010101" pitchFamily="49" charset="-122"/>
              <a:ea typeface="黑体" panose="02010609060101010101" pitchFamily="49" charset="-122"/>
            </a:endParaRPr>
          </a:p>
        </p:txBody>
      </p:sp>
      <p:pic>
        <p:nvPicPr>
          <p:cNvPr id="40968" name="图片 16" descr="11.png"/>
          <p:cNvPicPr>
            <a:picLocks noChangeAspect="1"/>
          </p:cNvPicPr>
          <p:nvPr/>
        </p:nvPicPr>
        <p:blipFill>
          <a:blip r:embed="rId3"/>
          <a:stretch>
            <a:fillRect/>
          </a:stretch>
        </p:blipFill>
        <p:spPr>
          <a:xfrm>
            <a:off x="592455" y="2608263"/>
            <a:ext cx="2060575" cy="3662362"/>
          </a:xfrm>
          <a:prstGeom prst="rect">
            <a:avLst/>
          </a:prstGeom>
          <a:noFill/>
          <a:ln w="9525">
            <a:noFill/>
          </a:ln>
        </p:spPr>
      </p:pic>
      <p:sp>
        <p:nvSpPr>
          <p:cNvPr id="20" name="矩形 19"/>
          <p:cNvSpPr/>
          <p:nvPr/>
        </p:nvSpPr>
        <p:spPr>
          <a:xfrm>
            <a:off x="560705" y="2549525"/>
            <a:ext cx="2119313" cy="37861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25" name="肘形连接符 24"/>
          <p:cNvCxnSpPr/>
          <p:nvPr/>
        </p:nvCxnSpPr>
        <p:spPr>
          <a:xfrm flipV="1">
            <a:off x="1465580" y="3794125"/>
            <a:ext cx="1528763" cy="258763"/>
          </a:xfrm>
          <a:prstGeom prst="bentConnector3">
            <a:avLst>
              <a:gd name="adj1" fmla="val 11607"/>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2" name="肘形连接符 31"/>
          <p:cNvCxnSpPr/>
          <p:nvPr/>
        </p:nvCxnSpPr>
        <p:spPr>
          <a:xfrm>
            <a:off x="4904105" y="3561715"/>
            <a:ext cx="1043305" cy="50800"/>
          </a:xfrm>
          <a:prstGeom prst="bentConnector3">
            <a:avLst>
              <a:gd name="adj1" fmla="val 5003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3537268" y="2508250"/>
            <a:ext cx="2119313" cy="37861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0974" name="文本框 30"/>
          <p:cNvSpPr txBox="1"/>
          <p:nvPr/>
        </p:nvSpPr>
        <p:spPr>
          <a:xfrm>
            <a:off x="3037205" y="2922588"/>
            <a:ext cx="395288" cy="2030095"/>
          </a:xfrm>
          <a:prstGeom prst="rect">
            <a:avLst/>
          </a:prstGeom>
          <a:noFill/>
          <a:ln w="9525">
            <a:noFill/>
          </a:ln>
        </p:spPr>
        <p:txBody>
          <a:bodyPr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安卓邮件客户端</a:t>
            </a:r>
            <a:endParaRPr lang="zh-CN" altLang="en-US" dirty="0">
              <a:solidFill>
                <a:srgbClr val="C55A11"/>
              </a:solidFill>
              <a:latin typeface="黑体" panose="02010609060101010101" pitchFamily="49" charset="-122"/>
              <a:ea typeface="黑体" panose="02010609060101010101" pitchFamily="49" charset="-122"/>
            </a:endParaRPr>
          </a:p>
        </p:txBody>
      </p:sp>
      <p:cxnSp>
        <p:nvCxnSpPr>
          <p:cNvPr id="40" name="肘形连接符 39"/>
          <p:cNvCxnSpPr>
            <a:endCxn id="40967" idx="0"/>
          </p:cNvCxnSpPr>
          <p:nvPr/>
        </p:nvCxnSpPr>
        <p:spPr>
          <a:xfrm rot="5400000">
            <a:off x="6217126" y="5425281"/>
            <a:ext cx="1179513" cy="838200"/>
          </a:xfrm>
          <a:prstGeom prst="bentConnector3">
            <a:avLst>
              <a:gd name="adj1" fmla="val 500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 name="文本框 30"/>
          <p:cNvSpPr txBox="1"/>
          <p:nvPr/>
        </p:nvSpPr>
        <p:spPr>
          <a:xfrm>
            <a:off x="6005830" y="3074988"/>
            <a:ext cx="395288" cy="2030095"/>
          </a:xfrm>
          <a:prstGeom prst="rect">
            <a:avLst/>
          </a:prstGeom>
          <a:noFill/>
          <a:ln w="9525">
            <a:noFill/>
          </a:ln>
        </p:spPr>
        <p:txBody>
          <a:bodyPr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苹果邮件客户端</a:t>
            </a:r>
            <a:endParaRPr lang="zh-CN" altLang="en-US" dirty="0">
              <a:solidFill>
                <a:srgbClr val="C55A11"/>
              </a:solidFill>
              <a:latin typeface="黑体" panose="02010609060101010101" pitchFamily="49" charset="-122"/>
              <a:ea typeface="黑体" panose="02010609060101010101"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文本框 7"/>
          <p:cNvSpPr txBox="1"/>
          <p:nvPr/>
        </p:nvSpPr>
        <p:spPr>
          <a:xfrm>
            <a:off x="500063" y="803275"/>
            <a:ext cx="3325812"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支持移动</a:t>
            </a:r>
            <a:r>
              <a:rPr lang="en-US" altLang="zh-CN"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web</a:t>
            </a: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端</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3011" name="图片 2"/>
          <p:cNvPicPr>
            <a:picLocks noChangeAspect="1"/>
          </p:cNvPicPr>
          <p:nvPr/>
        </p:nvPicPr>
        <p:blipFill>
          <a:blip r:embed="rId1"/>
          <a:stretch>
            <a:fillRect/>
          </a:stretch>
        </p:blipFill>
        <p:spPr>
          <a:xfrm>
            <a:off x="6850063" y="2546350"/>
            <a:ext cx="2181225" cy="3875088"/>
          </a:xfrm>
          <a:prstGeom prst="rect">
            <a:avLst/>
          </a:prstGeom>
          <a:noFill/>
          <a:ln w="9525">
            <a:noFill/>
          </a:ln>
        </p:spPr>
      </p:pic>
      <p:pic>
        <p:nvPicPr>
          <p:cNvPr id="43012" name="图片 3"/>
          <p:cNvPicPr>
            <a:picLocks noChangeAspect="1"/>
          </p:cNvPicPr>
          <p:nvPr/>
        </p:nvPicPr>
        <p:blipFill>
          <a:blip r:embed="rId2"/>
          <a:stretch>
            <a:fillRect/>
          </a:stretch>
        </p:blipFill>
        <p:spPr>
          <a:xfrm>
            <a:off x="4605338" y="2546350"/>
            <a:ext cx="2179637" cy="3875088"/>
          </a:xfrm>
          <a:prstGeom prst="rect">
            <a:avLst/>
          </a:prstGeom>
          <a:noFill/>
          <a:ln w="9525">
            <a:noFill/>
          </a:ln>
        </p:spPr>
      </p:pic>
      <p:pic>
        <p:nvPicPr>
          <p:cNvPr id="43013" name="图片 5"/>
          <p:cNvPicPr>
            <a:picLocks noChangeAspect="1"/>
          </p:cNvPicPr>
          <p:nvPr/>
        </p:nvPicPr>
        <p:blipFill>
          <a:blip r:embed="rId3"/>
          <a:stretch>
            <a:fillRect/>
          </a:stretch>
        </p:blipFill>
        <p:spPr>
          <a:xfrm>
            <a:off x="120650" y="2551113"/>
            <a:ext cx="2125663" cy="3781425"/>
          </a:xfrm>
          <a:prstGeom prst="rect">
            <a:avLst/>
          </a:prstGeom>
          <a:noFill/>
          <a:ln w="9525">
            <a:noFill/>
          </a:ln>
        </p:spPr>
      </p:pic>
      <p:pic>
        <p:nvPicPr>
          <p:cNvPr id="43014" name="图片 6"/>
          <p:cNvPicPr>
            <a:picLocks noChangeAspect="1"/>
          </p:cNvPicPr>
          <p:nvPr/>
        </p:nvPicPr>
        <p:blipFill>
          <a:blip r:embed="rId4"/>
          <a:stretch>
            <a:fillRect/>
          </a:stretch>
        </p:blipFill>
        <p:spPr>
          <a:xfrm>
            <a:off x="2338388" y="2546350"/>
            <a:ext cx="2128837" cy="3786188"/>
          </a:xfrm>
          <a:prstGeom prst="rect">
            <a:avLst/>
          </a:prstGeom>
          <a:noFill/>
          <a:ln w="9525">
            <a:noFill/>
          </a:ln>
        </p:spPr>
      </p:pic>
      <p:sp>
        <p:nvSpPr>
          <p:cNvPr id="43015" name="矩形 7"/>
          <p:cNvSpPr/>
          <p:nvPr/>
        </p:nvSpPr>
        <p:spPr>
          <a:xfrm>
            <a:off x="500063" y="1535113"/>
            <a:ext cx="8443912" cy="831850"/>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zh-CN" sz="1600" dirty="0">
                <a:latin typeface="Calibri" panose="020F0502020204030204" pitchFamily="34" charset="0"/>
                <a:ea typeface="宋体" panose="02010600030101010101" pitchFamily="2" charset="-122"/>
              </a:rPr>
              <a:t>随着移动电子设备的不断普及，通过</a:t>
            </a:r>
            <a:r>
              <a:rPr lang="en-US" altLang="zh-CN" sz="1600" dirty="0">
                <a:latin typeface="Calibri" panose="020F0502020204030204" pitchFamily="34" charset="0"/>
                <a:ea typeface="宋体" panose="02010600030101010101" pitchFamily="2" charset="-122"/>
              </a:rPr>
              <a:t>iPad</a:t>
            </a:r>
            <a:r>
              <a:rPr lang="zh-CN" altLang="zh-CN" sz="1600" dirty="0">
                <a:latin typeface="Calibri" panose="020F0502020204030204" pitchFamily="34" charset="0"/>
                <a:ea typeface="宋体" panose="02010600030101010101" pitchFamily="2" charset="-122"/>
              </a:rPr>
              <a:t>平板电脑、</a:t>
            </a:r>
            <a:r>
              <a:rPr lang="en-US" altLang="zh-CN" sz="1600" dirty="0">
                <a:latin typeface="Calibri" panose="020F0502020204030204" pitchFamily="34" charset="0"/>
                <a:ea typeface="宋体" panose="02010600030101010101" pitchFamily="2" charset="-122"/>
              </a:rPr>
              <a:t>iPhone/Android</a:t>
            </a:r>
            <a:r>
              <a:rPr lang="zh-CN" altLang="zh-CN" sz="1600" dirty="0">
                <a:latin typeface="Calibri" panose="020F0502020204030204" pitchFamily="34" charset="0"/>
                <a:ea typeface="宋体" panose="02010600030101010101" pitchFamily="2" charset="-122"/>
              </a:rPr>
              <a:t>智能手机等方式进行移动办公，已成为一种办公新趋向。为了让您拥有更佳的移动办公体验，进一步提高工作效率，</a:t>
            </a:r>
            <a:r>
              <a:rPr lang="zh-CN" altLang="en-US" sz="1600" dirty="0">
                <a:latin typeface="Calibri" panose="020F0502020204030204" pitchFamily="34" charset="0"/>
                <a:ea typeface="宋体" panose="02010600030101010101" pitchFamily="2" charset="-122"/>
              </a:rPr>
              <a:t>佑友</a:t>
            </a:r>
            <a:r>
              <a:rPr lang="zh-CN" altLang="zh-CN" sz="1600" dirty="0">
                <a:latin typeface="Calibri" panose="020F0502020204030204" pitchFamily="34" charset="0"/>
                <a:ea typeface="宋体" panose="02010600030101010101" pitchFamily="2" charset="-122"/>
              </a:rPr>
              <a:t>团队率先在国内邮件系统市场上推出了基于企业邮箱</a:t>
            </a:r>
            <a:r>
              <a:rPr lang="zh-CN" altLang="en-US" sz="1600" dirty="0">
                <a:latin typeface="Calibri" panose="020F0502020204030204" pitchFamily="34" charset="0"/>
                <a:ea typeface="宋体" panose="02010600030101010101" pitchFamily="2" charset="-122"/>
              </a:rPr>
              <a:t>的</a:t>
            </a:r>
            <a:r>
              <a:rPr lang="zh-CN" altLang="zh-CN" sz="1600" dirty="0">
                <a:latin typeface="Calibri" panose="020F0502020204030204" pitchFamily="34" charset="0"/>
                <a:ea typeface="宋体" panose="02010600030101010101" pitchFamily="2" charset="-122"/>
              </a:rPr>
              <a:t>专属移动端邮箱模板。</a:t>
            </a:r>
            <a:endParaRPr lang="zh-CN" altLang="en-US" sz="1600" dirty="0">
              <a:latin typeface="Calibri" panose="020F0502020204030204" pitchFamily="34" charset="0"/>
              <a:ea typeface="宋体" panose="02010600030101010101" pitchFamily="2" charset="-122"/>
            </a:endParaRPr>
          </a:p>
        </p:txBody>
      </p:sp>
      <p:sp>
        <p:nvSpPr>
          <p:cNvPr id="23" name="矩形 22"/>
          <p:cNvSpPr/>
          <p:nvPr/>
        </p:nvSpPr>
        <p:spPr>
          <a:xfrm>
            <a:off x="120650" y="2546350"/>
            <a:ext cx="2119313" cy="37861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矩形 23"/>
          <p:cNvSpPr/>
          <p:nvPr/>
        </p:nvSpPr>
        <p:spPr>
          <a:xfrm>
            <a:off x="2349500" y="2546350"/>
            <a:ext cx="2119313" cy="37861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矩形 25"/>
          <p:cNvSpPr/>
          <p:nvPr/>
        </p:nvSpPr>
        <p:spPr>
          <a:xfrm>
            <a:off x="4595813" y="2587625"/>
            <a:ext cx="2119313" cy="37861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a:off x="6845300" y="2587625"/>
            <a:ext cx="2119313" cy="37861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3020" name="文本框 27"/>
          <p:cNvSpPr txBox="1"/>
          <p:nvPr/>
        </p:nvSpPr>
        <p:spPr>
          <a:xfrm>
            <a:off x="490538" y="4438650"/>
            <a:ext cx="1108075" cy="369888"/>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登录界面</a:t>
            </a:r>
            <a:endParaRPr lang="zh-CN" altLang="en-US" dirty="0">
              <a:solidFill>
                <a:srgbClr val="C55A11"/>
              </a:solidFill>
              <a:latin typeface="黑体" panose="02010609060101010101" pitchFamily="49" charset="-122"/>
              <a:ea typeface="黑体" panose="02010609060101010101" pitchFamily="49" charset="-122"/>
            </a:endParaRPr>
          </a:p>
        </p:txBody>
      </p:sp>
      <p:sp>
        <p:nvSpPr>
          <p:cNvPr id="43021" name="文本框 29"/>
          <p:cNvSpPr txBox="1"/>
          <p:nvPr/>
        </p:nvSpPr>
        <p:spPr>
          <a:xfrm>
            <a:off x="3052763" y="4438650"/>
            <a:ext cx="646112" cy="369888"/>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主页</a:t>
            </a:r>
            <a:endParaRPr lang="zh-CN" altLang="en-US" dirty="0">
              <a:solidFill>
                <a:srgbClr val="C55A11"/>
              </a:solidFill>
              <a:latin typeface="黑体" panose="02010609060101010101" pitchFamily="49" charset="-122"/>
              <a:ea typeface="黑体" panose="02010609060101010101" pitchFamily="49" charset="-122"/>
            </a:endParaRPr>
          </a:p>
        </p:txBody>
      </p:sp>
      <p:sp>
        <p:nvSpPr>
          <p:cNvPr id="43022" name="文本框 30"/>
          <p:cNvSpPr txBox="1"/>
          <p:nvPr/>
        </p:nvSpPr>
        <p:spPr>
          <a:xfrm>
            <a:off x="7119938" y="4438650"/>
            <a:ext cx="1570037" cy="369888"/>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发信编辑界面</a:t>
            </a:r>
            <a:endParaRPr lang="zh-CN" altLang="en-US" dirty="0">
              <a:solidFill>
                <a:srgbClr val="C55A11"/>
              </a:solidFill>
              <a:latin typeface="黑体" panose="02010609060101010101" pitchFamily="49" charset="-122"/>
              <a:ea typeface="黑体" panose="02010609060101010101" pitchFamily="49" charset="-122"/>
            </a:endParaRPr>
          </a:p>
        </p:txBody>
      </p:sp>
      <p:sp>
        <p:nvSpPr>
          <p:cNvPr id="43023" name="文本框 31"/>
          <p:cNvSpPr txBox="1"/>
          <p:nvPr/>
        </p:nvSpPr>
        <p:spPr>
          <a:xfrm>
            <a:off x="5140325" y="4438650"/>
            <a:ext cx="646113" cy="369888"/>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菜单</a:t>
            </a:r>
            <a:endParaRPr lang="zh-CN" altLang="en-US" dirty="0">
              <a:solidFill>
                <a:srgbClr val="C55A11"/>
              </a:solidFill>
              <a:latin typeface="黑体" panose="02010609060101010101" pitchFamily="49" charset="-122"/>
              <a:ea typeface="黑体" panose="02010609060101010101"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文本框 7"/>
          <p:cNvSpPr txBox="1"/>
          <p:nvPr/>
        </p:nvSpPr>
        <p:spPr>
          <a:xfrm>
            <a:off x="500063" y="803275"/>
            <a:ext cx="3325812" cy="521970"/>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支持</a:t>
            </a:r>
            <a:r>
              <a:rPr lang="zh-CN"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企业微信</a:t>
            </a:r>
            <a:endParaRPr lang="zh-CN"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3015" name="矩形 7"/>
          <p:cNvSpPr/>
          <p:nvPr/>
        </p:nvSpPr>
        <p:spPr>
          <a:xfrm>
            <a:off x="500063" y="1535113"/>
            <a:ext cx="8443912" cy="583565"/>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sz="1600" dirty="0">
                <a:latin typeface="Calibri" panose="020F0502020204030204" pitchFamily="34" charset="0"/>
                <a:ea typeface="宋体" panose="02010600030101010101" pitchFamily="2" charset="-122"/>
              </a:rPr>
              <a:t>企业微信绑定好邮件，可以在企业微信</a:t>
            </a:r>
            <a:r>
              <a:rPr lang="en-US" altLang="zh-CN" sz="1600" dirty="0">
                <a:latin typeface="Calibri" panose="020F0502020204030204" pitchFamily="34" charset="0"/>
                <a:ea typeface="宋体" panose="02010600030101010101" pitchFamily="2" charset="-122"/>
              </a:rPr>
              <a:t>app</a:t>
            </a:r>
            <a:r>
              <a:rPr lang="zh-CN" altLang="en-US" sz="1600" dirty="0">
                <a:latin typeface="Calibri" panose="020F0502020204030204" pitchFamily="34" charset="0"/>
                <a:ea typeface="宋体" panose="02010600030101010101" pitchFamily="2" charset="-122"/>
              </a:rPr>
              <a:t>内进行收发邮件。</a:t>
            </a:r>
            <a:endParaRPr lang="zh-CN" altLang="en-US" sz="1600" dirty="0">
              <a:latin typeface="Calibri" panose="020F0502020204030204" pitchFamily="34" charset="0"/>
              <a:ea typeface="宋体" panose="02010600030101010101" pitchFamily="2" charset="-122"/>
            </a:endParaRPr>
          </a:p>
          <a:p>
            <a:pPr marL="285750" indent="-285750" eaLnBrk="0" hangingPunct="0">
              <a:buFont typeface="Wingdings" panose="05000000000000000000" pitchFamily="2" charset="2"/>
              <a:buChar char="Ø"/>
            </a:pPr>
            <a:r>
              <a:rPr lang="zh-CN" altLang="en-US" sz="1600" dirty="0">
                <a:latin typeface="Calibri" panose="020F0502020204030204" pitchFamily="34" charset="0"/>
                <a:ea typeface="宋体" panose="02010600030101010101" pitchFamily="2" charset="-122"/>
              </a:rPr>
              <a:t>支持邮件通讯录和企业微信邮件通讯录同步。</a:t>
            </a:r>
            <a:endParaRPr lang="zh-CN" altLang="en-US" sz="1600" dirty="0">
              <a:latin typeface="Calibri" panose="020F0502020204030204" pitchFamily="34" charset="0"/>
              <a:ea typeface="宋体" panose="02010600030101010101" pitchFamily="2" charset="-122"/>
            </a:endParaRPr>
          </a:p>
        </p:txBody>
      </p:sp>
      <p:sp>
        <p:nvSpPr>
          <p:cNvPr id="43022" name="文本框 30"/>
          <p:cNvSpPr txBox="1"/>
          <p:nvPr/>
        </p:nvSpPr>
        <p:spPr>
          <a:xfrm>
            <a:off x="7119938" y="4438650"/>
            <a:ext cx="1570037" cy="369888"/>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发信编辑界面</a:t>
            </a:r>
            <a:endParaRPr lang="zh-CN" altLang="en-US" dirty="0">
              <a:solidFill>
                <a:srgbClr val="C55A11"/>
              </a:solidFill>
              <a:latin typeface="黑体" panose="02010609060101010101" pitchFamily="49" charset="-122"/>
              <a:ea typeface="黑体" panose="02010609060101010101" pitchFamily="49" charset="-122"/>
            </a:endParaRPr>
          </a:p>
        </p:txBody>
      </p:sp>
      <p:sp>
        <p:nvSpPr>
          <p:cNvPr id="43023" name="文本框 31"/>
          <p:cNvSpPr txBox="1"/>
          <p:nvPr/>
        </p:nvSpPr>
        <p:spPr>
          <a:xfrm>
            <a:off x="6438900" y="233680"/>
            <a:ext cx="646113" cy="369888"/>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菜单</a:t>
            </a:r>
            <a:endParaRPr lang="zh-CN" altLang="en-US" dirty="0">
              <a:solidFill>
                <a:srgbClr val="C55A11"/>
              </a:solidFill>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1"/>
          <a:stretch>
            <a:fillRect/>
          </a:stretch>
        </p:blipFill>
        <p:spPr>
          <a:xfrm>
            <a:off x="223520" y="2118995"/>
            <a:ext cx="2651125" cy="2454275"/>
          </a:xfrm>
          <a:prstGeom prst="rect">
            <a:avLst/>
          </a:prstGeom>
        </p:spPr>
      </p:pic>
      <p:pic>
        <p:nvPicPr>
          <p:cNvPr id="4" name="图片 3"/>
          <p:cNvPicPr>
            <a:picLocks noChangeAspect="1"/>
          </p:cNvPicPr>
          <p:nvPr/>
        </p:nvPicPr>
        <p:blipFill>
          <a:blip r:embed="rId2"/>
          <a:stretch>
            <a:fillRect/>
          </a:stretch>
        </p:blipFill>
        <p:spPr>
          <a:xfrm>
            <a:off x="3038475" y="2106930"/>
            <a:ext cx="2905125" cy="2506345"/>
          </a:xfrm>
          <a:prstGeom prst="rect">
            <a:avLst/>
          </a:prstGeom>
        </p:spPr>
      </p:pic>
      <p:pic>
        <p:nvPicPr>
          <p:cNvPr id="6" name="图片 5"/>
          <p:cNvPicPr>
            <a:picLocks noChangeAspect="1"/>
          </p:cNvPicPr>
          <p:nvPr/>
        </p:nvPicPr>
        <p:blipFill>
          <a:blip r:embed="rId3"/>
          <a:stretch>
            <a:fillRect/>
          </a:stretch>
        </p:blipFill>
        <p:spPr>
          <a:xfrm>
            <a:off x="6637020" y="1717675"/>
            <a:ext cx="2453640" cy="3256915"/>
          </a:xfrm>
          <a:prstGeom prst="rect">
            <a:avLst/>
          </a:prstGeom>
        </p:spPr>
      </p:pic>
      <p:pic>
        <p:nvPicPr>
          <p:cNvPr id="7" name="图片 6"/>
          <p:cNvPicPr>
            <a:picLocks noChangeAspect="1"/>
          </p:cNvPicPr>
          <p:nvPr/>
        </p:nvPicPr>
        <p:blipFill>
          <a:blip r:embed="rId4"/>
          <a:stretch>
            <a:fillRect/>
          </a:stretch>
        </p:blipFill>
        <p:spPr>
          <a:xfrm>
            <a:off x="3452495" y="4263390"/>
            <a:ext cx="2786380" cy="2392045"/>
          </a:xfrm>
          <a:prstGeom prst="rect">
            <a:avLst/>
          </a:prstGeom>
        </p:spPr>
      </p:pic>
      <p:sp>
        <p:nvSpPr>
          <p:cNvPr id="23" name="矩形 22"/>
          <p:cNvSpPr/>
          <p:nvPr/>
        </p:nvSpPr>
        <p:spPr>
          <a:xfrm>
            <a:off x="223520" y="2593975"/>
            <a:ext cx="2119630" cy="5810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3020" name="文本框 27"/>
          <p:cNvSpPr txBox="1"/>
          <p:nvPr/>
        </p:nvSpPr>
        <p:spPr>
          <a:xfrm>
            <a:off x="593408" y="2806065"/>
            <a:ext cx="1554480" cy="368300"/>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设置邮件界面</a:t>
            </a:r>
            <a:endParaRPr lang="zh-CN" altLang="en-US" dirty="0">
              <a:solidFill>
                <a:srgbClr val="C55A11"/>
              </a:solidFill>
              <a:latin typeface="黑体" panose="02010609060101010101" pitchFamily="49" charset="-122"/>
              <a:ea typeface="黑体" panose="02010609060101010101" pitchFamily="49" charset="-122"/>
            </a:endParaRPr>
          </a:p>
        </p:txBody>
      </p:sp>
      <p:sp>
        <p:nvSpPr>
          <p:cNvPr id="8" name="矩形 7"/>
          <p:cNvSpPr/>
          <p:nvPr/>
        </p:nvSpPr>
        <p:spPr>
          <a:xfrm>
            <a:off x="5586730" y="2511425"/>
            <a:ext cx="389890" cy="40449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矩形 8"/>
          <p:cNvSpPr/>
          <p:nvPr/>
        </p:nvSpPr>
        <p:spPr>
          <a:xfrm>
            <a:off x="6681470" y="2118995"/>
            <a:ext cx="1228090" cy="285559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 name="矩形 9"/>
          <p:cNvSpPr/>
          <p:nvPr/>
        </p:nvSpPr>
        <p:spPr>
          <a:xfrm>
            <a:off x="3452495" y="4669155"/>
            <a:ext cx="2786380" cy="68834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1" name="肘形连接符 10"/>
          <p:cNvCxnSpPr/>
          <p:nvPr/>
        </p:nvCxnSpPr>
        <p:spPr>
          <a:xfrm>
            <a:off x="6040755" y="2820670"/>
            <a:ext cx="559435" cy="3175"/>
          </a:xfrm>
          <a:prstGeom prst="bentConnector3">
            <a:avLst>
              <a:gd name="adj1" fmla="val 50057"/>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2" name="肘形连接符 11"/>
          <p:cNvCxnSpPr>
            <a:stCxn id="9" idx="2"/>
          </p:cNvCxnSpPr>
          <p:nvPr/>
        </p:nvCxnSpPr>
        <p:spPr>
          <a:xfrm rot="5400000">
            <a:off x="6678930" y="4618355"/>
            <a:ext cx="260985" cy="972185"/>
          </a:xfrm>
          <a:prstGeom prst="bentConnector2">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5"/>
          <a:stretch>
            <a:fillRect/>
          </a:stretch>
        </p:blipFill>
        <p:spPr>
          <a:xfrm>
            <a:off x="197485" y="4263390"/>
            <a:ext cx="2858770" cy="2392680"/>
          </a:xfrm>
          <a:prstGeom prst="rect">
            <a:avLst/>
          </a:prstGeom>
        </p:spPr>
      </p:pic>
      <p:sp>
        <p:nvSpPr>
          <p:cNvPr id="24" name="矩形 23"/>
          <p:cNvSpPr/>
          <p:nvPr/>
        </p:nvSpPr>
        <p:spPr>
          <a:xfrm>
            <a:off x="220980" y="4655820"/>
            <a:ext cx="2574290" cy="48323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25" name="肘形连接符 24"/>
          <p:cNvCxnSpPr/>
          <p:nvPr/>
        </p:nvCxnSpPr>
        <p:spPr>
          <a:xfrm flipV="1">
            <a:off x="2804795" y="2830195"/>
            <a:ext cx="2625090" cy="2061845"/>
          </a:xfrm>
          <a:prstGeom prst="bentConnector3">
            <a:avLst>
              <a:gd name="adj1" fmla="val 97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文本框 7"/>
          <p:cNvSpPr txBox="1"/>
          <p:nvPr/>
        </p:nvSpPr>
        <p:spPr>
          <a:xfrm>
            <a:off x="500063" y="803275"/>
            <a:ext cx="36337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用户级别的邮件群组</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5059" name="图片 3"/>
          <p:cNvPicPr>
            <a:picLocks noChangeAspect="1"/>
          </p:cNvPicPr>
          <p:nvPr/>
        </p:nvPicPr>
        <p:blipFill>
          <a:blip r:embed="rId1"/>
          <a:stretch>
            <a:fillRect/>
          </a:stretch>
        </p:blipFill>
        <p:spPr>
          <a:xfrm>
            <a:off x="136525" y="1479550"/>
            <a:ext cx="5276850" cy="2676525"/>
          </a:xfrm>
          <a:prstGeom prst="rect">
            <a:avLst/>
          </a:prstGeom>
          <a:noFill/>
          <a:ln w="9525">
            <a:noFill/>
          </a:ln>
        </p:spPr>
      </p:pic>
      <p:pic>
        <p:nvPicPr>
          <p:cNvPr id="45060" name="图片 1"/>
          <p:cNvPicPr>
            <a:picLocks noChangeAspect="1"/>
          </p:cNvPicPr>
          <p:nvPr/>
        </p:nvPicPr>
        <p:blipFill>
          <a:blip r:embed="rId2"/>
          <a:stretch>
            <a:fillRect/>
          </a:stretch>
        </p:blipFill>
        <p:spPr>
          <a:xfrm>
            <a:off x="1427163" y="3497263"/>
            <a:ext cx="4498975" cy="3335337"/>
          </a:xfrm>
          <a:prstGeom prst="rect">
            <a:avLst/>
          </a:prstGeom>
          <a:noFill/>
          <a:ln w="9525">
            <a:noFill/>
          </a:ln>
        </p:spPr>
      </p:pic>
      <p:sp>
        <p:nvSpPr>
          <p:cNvPr id="16" name="矩形 15"/>
          <p:cNvSpPr/>
          <p:nvPr/>
        </p:nvSpPr>
        <p:spPr>
          <a:xfrm>
            <a:off x="60325" y="3397250"/>
            <a:ext cx="1182688" cy="2889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7" name="矩形 16"/>
          <p:cNvSpPr/>
          <p:nvPr/>
        </p:nvSpPr>
        <p:spPr>
          <a:xfrm>
            <a:off x="1730375" y="2058988"/>
            <a:ext cx="698500" cy="1936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0" name="肘形连接符 9"/>
          <p:cNvCxnSpPr>
            <a:endCxn id="17" idx="1"/>
          </p:cNvCxnSpPr>
          <p:nvPr/>
        </p:nvCxnSpPr>
        <p:spPr>
          <a:xfrm rot="5400000" flipH="1" flipV="1">
            <a:off x="637381" y="2275681"/>
            <a:ext cx="1212850" cy="973138"/>
          </a:xfrm>
          <a:prstGeom prst="bentConnector2">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427163" y="3541713"/>
            <a:ext cx="4498975" cy="317500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3" name="肘形连接符 12"/>
          <p:cNvCxnSpPr>
            <a:endCxn id="17" idx="1"/>
          </p:cNvCxnSpPr>
          <p:nvPr/>
        </p:nvCxnSpPr>
        <p:spPr>
          <a:xfrm rot="16200000" flipH="1">
            <a:off x="2092325" y="2266950"/>
            <a:ext cx="1287463" cy="1249363"/>
          </a:xfrm>
          <a:prstGeom prst="bentConnector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0325" y="3806508"/>
            <a:ext cx="1800225" cy="3698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打开个人通讯录</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4" name="矩形 23"/>
          <p:cNvSpPr/>
          <p:nvPr/>
        </p:nvSpPr>
        <p:spPr>
          <a:xfrm>
            <a:off x="2310130" y="2220278"/>
            <a:ext cx="1570038" cy="36830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新增邮件群组</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7" name="矩形 26"/>
          <p:cNvSpPr/>
          <p:nvPr/>
        </p:nvSpPr>
        <p:spPr>
          <a:xfrm>
            <a:off x="1864995" y="3203258"/>
            <a:ext cx="1570038" cy="3698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填写群组信息</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45069" name="矩形 13"/>
          <p:cNvSpPr/>
          <p:nvPr/>
        </p:nvSpPr>
        <p:spPr>
          <a:xfrm>
            <a:off x="6034088" y="2247900"/>
            <a:ext cx="2825750" cy="2800350"/>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zh-CN" sz="1600" b="1" dirty="0">
                <a:latin typeface="Calibri" panose="020F0502020204030204" pitchFamily="34" charset="0"/>
                <a:ea typeface="宋体" panose="02010600030101010101" pitchFamily="2" charset="-122"/>
              </a:rPr>
              <a:t>用户级别的邮件群组</a:t>
            </a:r>
            <a:r>
              <a:rPr lang="zh-CN" altLang="zh-CN" sz="1600" dirty="0">
                <a:latin typeface="Calibri" panose="020F0502020204030204" pitchFamily="34" charset="0"/>
                <a:ea typeface="宋体" panose="02010600030101010101" pitchFamily="2" charset="-122"/>
              </a:rPr>
              <a:t>，简称用户群组，其功能与邮件群组一致。但邮件群组是管理员设置的，可能不是很符合您的个人使用需求。因此特意添加了一个用户群组，让您能个性化的设置群组，简化您日常发邮件时把对方的邮件地址一个个添加上去的重复操作。</a:t>
            </a:r>
            <a:endParaRPr lang="zh-CN" altLang="en-US" sz="1600" dirty="0">
              <a:latin typeface="Calibri" panose="020F0502020204030204" pitchFamily="34" charset="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文本框 7"/>
          <p:cNvSpPr txBox="1"/>
          <p:nvPr/>
        </p:nvSpPr>
        <p:spPr>
          <a:xfrm>
            <a:off x="500063" y="803275"/>
            <a:ext cx="36337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自助查询</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7107" name="图片 3"/>
          <p:cNvPicPr>
            <a:picLocks noChangeAspect="1"/>
          </p:cNvPicPr>
          <p:nvPr/>
        </p:nvPicPr>
        <p:blipFill>
          <a:blip r:embed="rId1"/>
          <a:stretch>
            <a:fillRect/>
          </a:stretch>
        </p:blipFill>
        <p:spPr>
          <a:xfrm>
            <a:off x="219075" y="2135188"/>
            <a:ext cx="4987925" cy="2028825"/>
          </a:xfrm>
          <a:prstGeom prst="rect">
            <a:avLst/>
          </a:prstGeom>
          <a:noFill/>
          <a:ln w="9525">
            <a:noFill/>
          </a:ln>
        </p:spPr>
      </p:pic>
      <p:pic>
        <p:nvPicPr>
          <p:cNvPr id="47108" name="图片 6"/>
          <p:cNvPicPr>
            <a:picLocks noChangeAspect="1"/>
          </p:cNvPicPr>
          <p:nvPr/>
        </p:nvPicPr>
        <p:blipFill>
          <a:blip r:embed="rId2"/>
          <a:stretch>
            <a:fillRect/>
          </a:stretch>
        </p:blipFill>
        <p:spPr>
          <a:xfrm>
            <a:off x="558800" y="2982913"/>
            <a:ext cx="5489575" cy="2362200"/>
          </a:xfrm>
          <a:prstGeom prst="rect">
            <a:avLst/>
          </a:prstGeom>
          <a:noFill/>
          <a:ln w="9525">
            <a:noFill/>
          </a:ln>
        </p:spPr>
      </p:pic>
      <p:pic>
        <p:nvPicPr>
          <p:cNvPr id="47109" name="图片 8"/>
          <p:cNvPicPr>
            <a:picLocks noChangeAspect="1"/>
          </p:cNvPicPr>
          <p:nvPr/>
        </p:nvPicPr>
        <p:blipFill>
          <a:blip r:embed="rId3"/>
          <a:stretch>
            <a:fillRect/>
          </a:stretch>
        </p:blipFill>
        <p:spPr>
          <a:xfrm>
            <a:off x="996950" y="3803650"/>
            <a:ext cx="5197475" cy="2416175"/>
          </a:xfrm>
          <a:prstGeom prst="rect">
            <a:avLst/>
          </a:prstGeom>
          <a:noFill/>
          <a:ln w="9525">
            <a:noFill/>
          </a:ln>
        </p:spPr>
      </p:pic>
      <p:pic>
        <p:nvPicPr>
          <p:cNvPr id="47110" name="图片 9"/>
          <p:cNvPicPr>
            <a:picLocks noChangeAspect="1"/>
          </p:cNvPicPr>
          <p:nvPr/>
        </p:nvPicPr>
        <p:blipFill>
          <a:blip r:embed="rId4"/>
          <a:stretch>
            <a:fillRect/>
          </a:stretch>
        </p:blipFill>
        <p:spPr>
          <a:xfrm>
            <a:off x="1293813" y="4602163"/>
            <a:ext cx="5303837" cy="1916112"/>
          </a:xfrm>
          <a:prstGeom prst="rect">
            <a:avLst/>
          </a:prstGeom>
          <a:noFill/>
          <a:ln w="9525">
            <a:noFill/>
          </a:ln>
        </p:spPr>
      </p:pic>
      <p:pic>
        <p:nvPicPr>
          <p:cNvPr id="47111" name="图片 10"/>
          <p:cNvPicPr>
            <a:picLocks noChangeAspect="1"/>
          </p:cNvPicPr>
          <p:nvPr/>
        </p:nvPicPr>
        <p:blipFill>
          <a:blip r:embed="rId5"/>
          <a:stretch>
            <a:fillRect/>
          </a:stretch>
        </p:blipFill>
        <p:spPr>
          <a:xfrm>
            <a:off x="1411288" y="5329238"/>
            <a:ext cx="5186362" cy="1409700"/>
          </a:xfrm>
          <a:prstGeom prst="rect">
            <a:avLst/>
          </a:prstGeom>
          <a:noFill/>
          <a:ln w="9525">
            <a:noFill/>
          </a:ln>
        </p:spPr>
      </p:pic>
      <p:sp>
        <p:nvSpPr>
          <p:cNvPr id="47112" name="矩形 12"/>
          <p:cNvSpPr/>
          <p:nvPr/>
        </p:nvSpPr>
        <p:spPr>
          <a:xfrm>
            <a:off x="415925" y="1492250"/>
            <a:ext cx="8312150" cy="614363"/>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zh-CN" b="1" dirty="0">
                <a:latin typeface="微软雅黑" panose="020B0503020204020204" pitchFamily="34" charset="-122"/>
                <a:ea typeface="微软雅黑" panose="020B0503020204020204" pitchFamily="34" charset="-122"/>
              </a:rPr>
              <a:t>自助查询</a:t>
            </a:r>
            <a:r>
              <a:rPr lang="en-US" altLang="zh-CN" b="1" dirty="0">
                <a:latin typeface="微软雅黑" panose="020B0503020204020204" pitchFamily="34" charset="-122"/>
                <a:ea typeface="微软雅黑" panose="020B0503020204020204" pitchFamily="34" charset="-122"/>
              </a:rPr>
              <a:t>  </a:t>
            </a:r>
            <a:r>
              <a:rPr lang="zh-CN" altLang="zh-CN" sz="1600" dirty="0">
                <a:latin typeface="Calibri" panose="020F0502020204030204" pitchFamily="34" charset="0"/>
                <a:ea typeface="宋体" panose="02010600030101010101" pitchFamily="2" charset="-122"/>
              </a:rPr>
              <a:t>可为您实时提供</a:t>
            </a:r>
            <a:r>
              <a:rPr lang="zh-CN" altLang="en-US" sz="1600" dirty="0">
                <a:latin typeface="Calibri" panose="020F0502020204030204" pitchFamily="34" charset="0"/>
                <a:ea typeface="宋体" panose="02010600030101010101" pitchFamily="2" charset="-122"/>
              </a:rPr>
              <a:t>所有</a:t>
            </a:r>
            <a:r>
              <a:rPr lang="zh-CN" altLang="zh-CN" sz="1600" dirty="0">
                <a:latin typeface="Calibri" panose="020F0502020204030204" pitchFamily="34" charset="0"/>
                <a:ea typeface="宋体" panose="02010600030101010101" pitchFamily="2" charset="-122"/>
              </a:rPr>
              <a:t>的登录</a:t>
            </a:r>
            <a:r>
              <a:rPr lang="zh-CN" altLang="en-US" sz="1600" dirty="0">
                <a:latin typeface="Calibri" panose="020F0502020204030204" pitchFamily="34" charset="0"/>
                <a:ea typeface="宋体" panose="02010600030101010101" pitchFamily="2" charset="-122"/>
              </a:rPr>
              <a:t>记录查询</a:t>
            </a:r>
            <a:r>
              <a:rPr lang="zh-CN" altLang="zh-CN" sz="1600" dirty="0">
                <a:latin typeface="Calibri" panose="020F0502020204030204" pitchFamily="34" charset="0"/>
                <a:ea typeface="宋体" panose="02010600030101010101" pitchFamily="2" charset="-122"/>
              </a:rPr>
              <a:t>、</a:t>
            </a:r>
            <a:r>
              <a:rPr lang="zh-CN" altLang="en-US" sz="1600" dirty="0">
                <a:latin typeface="Calibri" panose="020F0502020204030204" pitchFamily="34" charset="0"/>
                <a:ea typeface="宋体" panose="02010600030101010101" pitchFamily="2" charset="-122"/>
              </a:rPr>
              <a:t>以及最近</a:t>
            </a:r>
            <a:r>
              <a:rPr lang="en-US" altLang="zh-CN" sz="1600" dirty="0">
                <a:latin typeface="Calibri" panose="020F0502020204030204" pitchFamily="34" charset="0"/>
                <a:ea typeface="宋体" panose="02010600030101010101" pitchFamily="2" charset="-122"/>
              </a:rPr>
              <a:t>30</a:t>
            </a:r>
            <a:r>
              <a:rPr lang="zh-CN" altLang="en-US" sz="1600" dirty="0">
                <a:latin typeface="Calibri" panose="020F0502020204030204" pitchFamily="34" charset="0"/>
                <a:ea typeface="宋体" panose="02010600030101010101" pitchFamily="2" charset="-122"/>
              </a:rPr>
              <a:t>天</a:t>
            </a:r>
            <a:r>
              <a:rPr lang="zh-CN" altLang="zh-CN" sz="1600" dirty="0">
                <a:latin typeface="Calibri" panose="020F0502020204030204" pitchFamily="34" charset="0"/>
                <a:ea typeface="宋体" panose="02010600030101010101" pitchFamily="2" charset="-122"/>
              </a:rPr>
              <a:t>发信、收信、</a:t>
            </a:r>
            <a:r>
              <a:rPr lang="zh-CN" altLang="en-US" sz="1600" dirty="0">
                <a:latin typeface="Calibri" panose="020F0502020204030204" pitchFamily="34" charset="0"/>
                <a:ea typeface="宋体" panose="02010600030101010101" pitchFamily="2" charset="-122"/>
              </a:rPr>
              <a:t>垃圾邮件、</a:t>
            </a:r>
            <a:r>
              <a:rPr lang="zh-CN" altLang="zh-CN" sz="1600" dirty="0">
                <a:latin typeface="Calibri" panose="020F0502020204030204" pitchFamily="34" charset="0"/>
                <a:ea typeface="宋体" panose="02010600030101010101" pitchFamily="2" charset="-122"/>
              </a:rPr>
              <a:t>删信记录查询</a:t>
            </a:r>
            <a:r>
              <a:rPr lang="zh-CN" altLang="en-US" sz="1600" dirty="0">
                <a:latin typeface="Calibri" panose="020F0502020204030204" pitchFamily="34" charset="0"/>
                <a:ea typeface="宋体" panose="02010600030101010101" pitchFamily="2" charset="-122"/>
              </a:rPr>
              <a:t>。</a:t>
            </a:r>
            <a:endParaRPr lang="zh-CN" altLang="en-US" sz="1600" dirty="0">
              <a:latin typeface="Calibri" panose="020F0502020204030204" pitchFamily="34" charset="0"/>
              <a:ea typeface="宋体" panose="02010600030101010101" pitchFamily="2" charset="-122"/>
            </a:endParaRPr>
          </a:p>
        </p:txBody>
      </p:sp>
      <p:sp>
        <p:nvSpPr>
          <p:cNvPr id="47113" name="矩形 13"/>
          <p:cNvSpPr/>
          <p:nvPr/>
        </p:nvSpPr>
        <p:spPr>
          <a:xfrm>
            <a:off x="6157913" y="2984500"/>
            <a:ext cx="2813050" cy="646113"/>
          </a:xfrm>
          <a:prstGeom prst="rect">
            <a:avLst/>
          </a:prstGeom>
          <a:noFill/>
          <a:ln w="9525">
            <a:noFill/>
          </a:ln>
        </p:spPr>
        <p:txBody>
          <a:bodyPr anchor="t">
            <a:spAutoFit/>
          </a:bodyPr>
          <a:p>
            <a:pPr algn="just" eaLnBrk="0" hangingPunct="0">
              <a:buFont typeface="Arial" panose="020B0604020202020204" pitchFamily="34" charset="0"/>
              <a:buNone/>
            </a:pPr>
            <a:r>
              <a:rPr lang="zh-CN" altLang="zh-CN" sz="1200" b="1" dirty="0">
                <a:latin typeface="Calibri" panose="020F0502020204030204" pitchFamily="34" charset="0"/>
                <a:ea typeface="微软雅黑" panose="020B0503020204020204" pitchFamily="34" charset="-122"/>
              </a:rPr>
              <a:t>发信查询</a:t>
            </a:r>
            <a:r>
              <a:rPr lang="zh-CN" altLang="zh-CN" sz="1200" dirty="0">
                <a:latin typeface="宋体" panose="02010600030101010101" pitchFamily="2" charset="-122"/>
                <a:ea typeface="微软雅黑" panose="020B0503020204020204" pitchFamily="34" charset="-122"/>
              </a:rPr>
              <a:t>可以查询您的邮件是否被对方收到，同时，您还可以通过发信查询界面快速召回已发送邮件。</a:t>
            </a:r>
            <a:endParaRPr lang="zh-CN" altLang="zh-CN" sz="1200" dirty="0">
              <a:latin typeface="宋体" panose="02010600030101010101" pitchFamily="2" charset="-122"/>
              <a:ea typeface="微软雅黑" panose="020B0503020204020204" pitchFamily="34" charset="-122"/>
            </a:endParaRPr>
          </a:p>
        </p:txBody>
      </p:sp>
      <p:sp>
        <p:nvSpPr>
          <p:cNvPr id="47114" name="矩形 15"/>
          <p:cNvSpPr/>
          <p:nvPr/>
        </p:nvSpPr>
        <p:spPr>
          <a:xfrm>
            <a:off x="6592888" y="5764213"/>
            <a:ext cx="2378075" cy="831850"/>
          </a:xfrm>
          <a:prstGeom prst="rect">
            <a:avLst/>
          </a:prstGeom>
          <a:noFill/>
          <a:ln w="9525">
            <a:noFill/>
          </a:ln>
        </p:spPr>
        <p:txBody>
          <a:bodyPr anchor="t">
            <a:spAutoFit/>
          </a:bodyPr>
          <a:p>
            <a:pPr algn="just" eaLnBrk="0" hangingPunct="0">
              <a:buFont typeface="Arial" panose="020B0604020202020204" pitchFamily="34" charset="0"/>
              <a:buNone/>
            </a:pPr>
            <a:r>
              <a:rPr lang="zh-CN" altLang="zh-CN" sz="1200" b="1" dirty="0">
                <a:latin typeface="Calibri" panose="020F0502020204030204" pitchFamily="34" charset="0"/>
                <a:ea typeface="微软雅黑" panose="020B0503020204020204" pitchFamily="34" charset="-122"/>
              </a:rPr>
              <a:t>删信查询</a:t>
            </a:r>
            <a:r>
              <a:rPr lang="zh-CN" altLang="zh-CN" sz="1200" dirty="0">
                <a:latin typeface="宋体" panose="02010600030101010101" pitchFamily="2" charset="-122"/>
                <a:ea typeface="微软雅黑" panose="020B0503020204020204" pitchFamily="34" charset="-122"/>
              </a:rPr>
              <a:t>不管是通过客户端删信还是服务器删信，都可通过删信记录查询。包含删除时间、邮件主题、发件人、删除信息。</a:t>
            </a:r>
            <a:endParaRPr lang="zh-CN" altLang="zh-CN" sz="1200" dirty="0">
              <a:latin typeface="宋体" panose="02010600030101010101" pitchFamily="2" charset="-122"/>
              <a:ea typeface="微软雅黑" panose="020B0503020204020204" pitchFamily="34" charset="-122"/>
            </a:endParaRPr>
          </a:p>
        </p:txBody>
      </p:sp>
      <p:sp>
        <p:nvSpPr>
          <p:cNvPr id="47115" name="矩形 16"/>
          <p:cNvSpPr/>
          <p:nvPr/>
        </p:nvSpPr>
        <p:spPr>
          <a:xfrm>
            <a:off x="5392738" y="2170113"/>
            <a:ext cx="3522662" cy="646112"/>
          </a:xfrm>
          <a:prstGeom prst="rect">
            <a:avLst/>
          </a:prstGeom>
          <a:noFill/>
          <a:ln w="9525">
            <a:noFill/>
          </a:ln>
        </p:spPr>
        <p:txBody>
          <a:bodyPr anchor="t">
            <a:spAutoFit/>
          </a:bodyPr>
          <a:p>
            <a:pPr algn="just" eaLnBrk="0" hangingPunct="0">
              <a:buFont typeface="Arial" panose="020B0604020202020204" pitchFamily="34" charset="0"/>
              <a:buNone/>
            </a:pPr>
            <a:r>
              <a:rPr lang="zh-CN" altLang="zh-CN" sz="1200" b="1" dirty="0">
                <a:latin typeface="Calibri" panose="020F0502020204030204" pitchFamily="34" charset="0"/>
                <a:ea typeface="微软雅黑" panose="020B0503020204020204" pitchFamily="34" charset="-122"/>
              </a:rPr>
              <a:t>登录查询</a:t>
            </a:r>
            <a:r>
              <a:rPr lang="zh-CN" altLang="zh-CN" sz="1200" dirty="0">
                <a:latin typeface="宋体" panose="02010600030101010101" pitchFamily="2" charset="-122"/>
                <a:ea typeface="微软雅黑" panose="020B0503020204020204" pitchFamily="34" charset="-122"/>
              </a:rPr>
              <a:t>详细的登录记录包括登录</a:t>
            </a:r>
            <a:r>
              <a:rPr lang="en-US" altLang="zh-CN" sz="1200" dirty="0">
                <a:latin typeface="宋体" panose="02010600030101010101" pitchFamily="2" charset="-122"/>
                <a:ea typeface="微软雅黑" panose="020B0503020204020204" pitchFamily="34" charset="-122"/>
              </a:rPr>
              <a:t>IP</a:t>
            </a:r>
            <a:r>
              <a:rPr lang="zh-CN" altLang="zh-CN" sz="1200" dirty="0">
                <a:latin typeface="宋体" panose="02010600030101010101" pitchFamily="2" charset="-122"/>
                <a:ea typeface="微软雅黑" panose="020B0503020204020204" pitchFamily="34" charset="-122"/>
              </a:rPr>
              <a:t>、时间、何种登录方式及是否登录成功。通过查询登录记录，您可以知道自己的邮箱是否被盗用。</a:t>
            </a:r>
            <a:endParaRPr lang="zh-CN" altLang="zh-CN" sz="1200" dirty="0">
              <a:latin typeface="宋体" panose="02010600030101010101" pitchFamily="2" charset="-122"/>
              <a:ea typeface="微软雅黑" panose="020B0503020204020204" pitchFamily="34" charset="-122"/>
            </a:endParaRPr>
          </a:p>
        </p:txBody>
      </p:sp>
      <p:sp>
        <p:nvSpPr>
          <p:cNvPr id="47116" name="矩形 17"/>
          <p:cNvSpPr/>
          <p:nvPr/>
        </p:nvSpPr>
        <p:spPr>
          <a:xfrm>
            <a:off x="6230938" y="3800475"/>
            <a:ext cx="2684462" cy="831850"/>
          </a:xfrm>
          <a:prstGeom prst="rect">
            <a:avLst/>
          </a:prstGeom>
          <a:noFill/>
          <a:ln w="9525">
            <a:noFill/>
          </a:ln>
        </p:spPr>
        <p:txBody>
          <a:bodyPr anchor="t">
            <a:spAutoFit/>
          </a:bodyPr>
          <a:p>
            <a:pPr algn="just" eaLnBrk="0" hangingPunct="0">
              <a:buFont typeface="Arial" panose="020B0604020202020204" pitchFamily="34" charset="0"/>
              <a:buNone/>
            </a:pPr>
            <a:r>
              <a:rPr lang="zh-CN" altLang="zh-CN" sz="1200" b="1" dirty="0">
                <a:latin typeface="Calibri" panose="020F0502020204030204" pitchFamily="34" charset="0"/>
                <a:ea typeface="微软雅黑" panose="020B0503020204020204" pitchFamily="34" charset="-122"/>
              </a:rPr>
              <a:t>收信查询</a:t>
            </a:r>
            <a:r>
              <a:rPr lang="zh-CN" altLang="zh-CN" sz="1200" dirty="0">
                <a:latin typeface="宋体" panose="02010600030101010101" pitchFamily="2" charset="-122"/>
                <a:ea typeface="微软雅黑" panose="020B0503020204020204" pitchFamily="34" charset="-122"/>
              </a:rPr>
              <a:t>可通过收信核查是否有丢信。还能查询到每封信所在的文件夹</a:t>
            </a:r>
            <a:r>
              <a:rPr lang="zh-CN" altLang="en-US" sz="1200" dirty="0">
                <a:latin typeface="宋体" panose="02010600030101010101" pitchFamily="2" charset="-122"/>
                <a:ea typeface="微软雅黑" panose="020B0503020204020204" pitchFamily="34" charset="-122"/>
              </a:rPr>
              <a:t>，同时，若发现垃圾邮件，您还可以直接加入黑名单</a:t>
            </a:r>
            <a:r>
              <a:rPr lang="zh-CN" altLang="zh-CN" sz="1200" dirty="0">
                <a:latin typeface="宋体" panose="02010600030101010101" pitchFamily="2" charset="-122"/>
                <a:ea typeface="微软雅黑" panose="020B0503020204020204" pitchFamily="34" charset="-122"/>
              </a:rPr>
              <a:t>。</a:t>
            </a:r>
            <a:endParaRPr lang="zh-CN" altLang="zh-CN" sz="1200" dirty="0">
              <a:latin typeface="宋体" panose="02010600030101010101" pitchFamily="2" charset="-122"/>
              <a:ea typeface="微软雅黑" panose="020B0503020204020204" pitchFamily="34" charset="-122"/>
            </a:endParaRPr>
          </a:p>
        </p:txBody>
      </p:sp>
      <p:sp>
        <p:nvSpPr>
          <p:cNvPr id="47117" name="矩形 23"/>
          <p:cNvSpPr/>
          <p:nvPr/>
        </p:nvSpPr>
        <p:spPr>
          <a:xfrm>
            <a:off x="6537325" y="4729163"/>
            <a:ext cx="2378075" cy="830262"/>
          </a:xfrm>
          <a:prstGeom prst="rect">
            <a:avLst/>
          </a:prstGeom>
          <a:noFill/>
          <a:ln w="9525">
            <a:noFill/>
          </a:ln>
        </p:spPr>
        <p:txBody>
          <a:bodyPr anchor="t">
            <a:spAutoFit/>
          </a:bodyPr>
          <a:p>
            <a:pPr algn="just" eaLnBrk="0" hangingPunct="0">
              <a:buFont typeface="Arial" panose="020B0604020202020204" pitchFamily="34" charset="0"/>
              <a:buNone/>
            </a:pPr>
            <a:r>
              <a:rPr lang="zh-CN" altLang="en-US" sz="1200" b="1" dirty="0">
                <a:latin typeface="Calibri" panose="020F0502020204030204" pitchFamily="34" charset="0"/>
                <a:ea typeface="微软雅黑" panose="020B0503020204020204" pitchFamily="34" charset="-122"/>
              </a:rPr>
              <a:t>垃圾邮件</a:t>
            </a:r>
            <a:r>
              <a:rPr lang="zh-CN" altLang="zh-CN" sz="1200" b="1" dirty="0">
                <a:latin typeface="Calibri" panose="020F0502020204030204" pitchFamily="34" charset="0"/>
                <a:ea typeface="微软雅黑" panose="020B0503020204020204" pitchFamily="34" charset="-122"/>
              </a:rPr>
              <a:t>查询</a:t>
            </a:r>
            <a:r>
              <a:rPr lang="zh-CN" altLang="zh-CN" sz="1200" dirty="0">
                <a:latin typeface="宋体" panose="02010600030101010101" pitchFamily="2" charset="-122"/>
                <a:ea typeface="微软雅黑" panose="020B0503020204020204" pitchFamily="34" charset="-122"/>
              </a:rPr>
              <a:t>为了您的邮箱安全，疑似垃圾邮件或者病毒邮件可能会被拦截。您通过</a:t>
            </a:r>
            <a:r>
              <a:rPr lang="zh-CN" altLang="en-US" sz="1200" dirty="0">
                <a:latin typeface="宋体" panose="02010600030101010101" pitchFamily="2" charset="-122"/>
                <a:ea typeface="微软雅黑" panose="020B0503020204020204" pitchFamily="34" charset="-122"/>
              </a:rPr>
              <a:t>垃圾邮件</a:t>
            </a:r>
            <a:r>
              <a:rPr lang="zh-CN" altLang="zh-CN" sz="1200" dirty="0">
                <a:latin typeface="宋体" panose="02010600030101010101" pitchFamily="2" charset="-122"/>
                <a:ea typeface="微软雅黑" panose="020B0503020204020204" pitchFamily="34" charset="-122"/>
              </a:rPr>
              <a:t>记录找到被拦截的邮件。</a:t>
            </a:r>
            <a:endParaRPr lang="zh-CN" altLang="zh-CN" sz="1200" dirty="0">
              <a:latin typeface="宋体" panose="02010600030101010101" pitchFamily="2" charset="-122"/>
              <a:ea typeface="微软雅黑" panose="020B0503020204020204" pitchFamily="34" charset="-122"/>
            </a:endParaRPr>
          </a:p>
        </p:txBody>
      </p:sp>
      <p:sp>
        <p:nvSpPr>
          <p:cNvPr id="27" name="矩形 26"/>
          <p:cNvSpPr/>
          <p:nvPr/>
        </p:nvSpPr>
        <p:spPr>
          <a:xfrm>
            <a:off x="284163" y="2135188"/>
            <a:ext cx="366713" cy="20161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矩形 27"/>
          <p:cNvSpPr/>
          <p:nvPr/>
        </p:nvSpPr>
        <p:spPr>
          <a:xfrm>
            <a:off x="976313" y="2947988"/>
            <a:ext cx="368300" cy="20161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矩形 28"/>
          <p:cNvSpPr/>
          <p:nvPr/>
        </p:nvSpPr>
        <p:spPr>
          <a:xfrm>
            <a:off x="1754188" y="3814763"/>
            <a:ext cx="368300" cy="2000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矩形 29"/>
          <p:cNvSpPr/>
          <p:nvPr/>
        </p:nvSpPr>
        <p:spPr>
          <a:xfrm>
            <a:off x="2420938" y="4589463"/>
            <a:ext cx="525463" cy="2000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 name="矩形 30"/>
          <p:cNvSpPr/>
          <p:nvPr/>
        </p:nvSpPr>
        <p:spPr>
          <a:xfrm>
            <a:off x="2979738" y="5310188"/>
            <a:ext cx="385763" cy="20161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文本框 7"/>
          <p:cNvSpPr txBox="1"/>
          <p:nvPr/>
        </p:nvSpPr>
        <p:spPr>
          <a:xfrm>
            <a:off x="500063" y="803275"/>
            <a:ext cx="36337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短信找回密码</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9155" name="图片 3"/>
          <p:cNvPicPr>
            <a:picLocks noChangeAspect="1"/>
          </p:cNvPicPr>
          <p:nvPr/>
        </p:nvPicPr>
        <p:blipFill>
          <a:blip r:embed="rId1"/>
          <a:stretch>
            <a:fillRect/>
          </a:stretch>
        </p:blipFill>
        <p:spPr>
          <a:xfrm>
            <a:off x="581025" y="1433513"/>
            <a:ext cx="1971675" cy="2422525"/>
          </a:xfrm>
          <a:prstGeom prst="rect">
            <a:avLst/>
          </a:prstGeom>
          <a:noFill/>
          <a:ln w="9525">
            <a:noFill/>
          </a:ln>
        </p:spPr>
      </p:pic>
      <p:pic>
        <p:nvPicPr>
          <p:cNvPr id="49156" name="图片 6"/>
          <p:cNvPicPr>
            <a:picLocks noChangeAspect="1"/>
          </p:cNvPicPr>
          <p:nvPr/>
        </p:nvPicPr>
        <p:blipFill>
          <a:blip r:embed="rId2"/>
          <a:stretch>
            <a:fillRect/>
          </a:stretch>
        </p:blipFill>
        <p:spPr>
          <a:xfrm>
            <a:off x="206375" y="3856038"/>
            <a:ext cx="2720975" cy="1533525"/>
          </a:xfrm>
          <a:prstGeom prst="rect">
            <a:avLst/>
          </a:prstGeom>
          <a:noFill/>
          <a:ln w="9525">
            <a:noFill/>
          </a:ln>
        </p:spPr>
      </p:pic>
      <p:pic>
        <p:nvPicPr>
          <p:cNvPr id="49157" name="图片 9"/>
          <p:cNvPicPr>
            <a:picLocks noChangeAspect="1"/>
          </p:cNvPicPr>
          <p:nvPr/>
        </p:nvPicPr>
        <p:blipFill>
          <a:blip r:embed="rId3"/>
          <a:stretch>
            <a:fillRect/>
          </a:stretch>
        </p:blipFill>
        <p:spPr>
          <a:xfrm>
            <a:off x="206375" y="5418138"/>
            <a:ext cx="2720975" cy="1327150"/>
          </a:xfrm>
          <a:prstGeom prst="rect">
            <a:avLst/>
          </a:prstGeom>
          <a:noFill/>
          <a:ln w="9525">
            <a:noFill/>
          </a:ln>
        </p:spPr>
      </p:pic>
      <p:pic>
        <p:nvPicPr>
          <p:cNvPr id="49158" name="图片 10"/>
          <p:cNvPicPr>
            <a:picLocks noChangeAspect="1"/>
          </p:cNvPicPr>
          <p:nvPr/>
        </p:nvPicPr>
        <p:blipFill>
          <a:blip r:embed="rId4"/>
          <a:srcRect t="39539" b="34634"/>
          <a:stretch>
            <a:fillRect/>
          </a:stretch>
        </p:blipFill>
        <p:spPr>
          <a:xfrm>
            <a:off x="4714875" y="5418138"/>
            <a:ext cx="2760663" cy="1265237"/>
          </a:xfrm>
          <a:prstGeom prst="rect">
            <a:avLst/>
          </a:prstGeom>
          <a:noFill/>
          <a:ln w="9525">
            <a:noFill/>
          </a:ln>
        </p:spPr>
      </p:pic>
      <p:pic>
        <p:nvPicPr>
          <p:cNvPr id="49159" name="图片 12"/>
          <p:cNvPicPr>
            <a:picLocks noChangeAspect="1"/>
          </p:cNvPicPr>
          <p:nvPr/>
        </p:nvPicPr>
        <p:blipFill>
          <a:blip r:embed="rId5"/>
          <a:stretch>
            <a:fillRect/>
          </a:stretch>
        </p:blipFill>
        <p:spPr>
          <a:xfrm>
            <a:off x="3495675" y="2789238"/>
            <a:ext cx="5200650" cy="2522537"/>
          </a:xfrm>
          <a:prstGeom prst="rect">
            <a:avLst/>
          </a:prstGeom>
          <a:noFill/>
          <a:ln w="9525">
            <a:noFill/>
          </a:ln>
        </p:spPr>
      </p:pic>
      <p:sp>
        <p:nvSpPr>
          <p:cNvPr id="22" name="矩形 21"/>
          <p:cNvSpPr/>
          <p:nvPr/>
        </p:nvSpPr>
        <p:spPr>
          <a:xfrm>
            <a:off x="1533525" y="3463925"/>
            <a:ext cx="514350" cy="22066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矩形 22"/>
          <p:cNvSpPr/>
          <p:nvPr/>
        </p:nvSpPr>
        <p:spPr>
          <a:xfrm>
            <a:off x="847725" y="4291013"/>
            <a:ext cx="1987550" cy="102076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矩形 23"/>
          <p:cNvSpPr/>
          <p:nvPr/>
        </p:nvSpPr>
        <p:spPr>
          <a:xfrm>
            <a:off x="500063" y="5705475"/>
            <a:ext cx="2335213" cy="102076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a:off x="4021138" y="3344863"/>
            <a:ext cx="4573588" cy="15652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矩形 27"/>
          <p:cNvSpPr/>
          <p:nvPr/>
        </p:nvSpPr>
        <p:spPr>
          <a:xfrm>
            <a:off x="4856163" y="5467350"/>
            <a:ext cx="2449513" cy="111283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9165" name="矩形 28"/>
          <p:cNvSpPr/>
          <p:nvPr/>
        </p:nvSpPr>
        <p:spPr>
          <a:xfrm>
            <a:off x="2835275" y="1760538"/>
            <a:ext cx="6107113" cy="862012"/>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短信找回密码</a:t>
            </a:r>
            <a:r>
              <a:rPr lang="zh-CN" altLang="en-US" sz="1600" dirty="0">
                <a:latin typeface="Calibri" panose="020F0502020204030204" pitchFamily="34" charset="0"/>
                <a:ea typeface="宋体" panose="02010600030101010101" pitchFamily="2" charset="-122"/>
              </a:rPr>
              <a:t>，新增手机动态验证码认证功能，为您的邮箱提供多重保护，您可以为您的邮箱绑定一个手机号，忘记密码时，可通过手机号码验证找回。</a:t>
            </a:r>
            <a:endParaRPr lang="en-US" altLang="zh-CN" sz="1600" dirty="0">
              <a:latin typeface="Calibri" panose="020F0502020204030204" pitchFamily="34" charset="0"/>
              <a:ea typeface="宋体" panose="02010600030101010101" pitchFamily="2" charset="-122"/>
            </a:endParaRPr>
          </a:p>
        </p:txBody>
      </p:sp>
      <p:cxnSp>
        <p:nvCxnSpPr>
          <p:cNvPr id="16" name="直接箭头连接符 15"/>
          <p:cNvCxnSpPr/>
          <p:nvPr/>
        </p:nvCxnSpPr>
        <p:spPr>
          <a:xfrm>
            <a:off x="1790700" y="3716338"/>
            <a:ext cx="0" cy="574675"/>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H="1">
            <a:off x="1789113" y="5311775"/>
            <a:ext cx="1588" cy="365125"/>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2879725" y="6278563"/>
            <a:ext cx="1835150" cy="0"/>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8432" name="直接箭头连接符 18431"/>
          <p:cNvCxnSpPr/>
          <p:nvPr/>
        </p:nvCxnSpPr>
        <p:spPr>
          <a:xfrm flipV="1">
            <a:off x="6096000" y="4910138"/>
            <a:ext cx="0" cy="508000"/>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nvPicPr>
        <p:blipFill>
          <a:blip r:embed="rId1"/>
          <a:stretch>
            <a:fillRect/>
          </a:stretch>
        </p:blipFill>
        <p:spPr>
          <a:xfrm>
            <a:off x="25400" y="2112645"/>
            <a:ext cx="6824980" cy="3683000"/>
          </a:xfrm>
          <a:prstGeom prst="rect">
            <a:avLst/>
          </a:prstGeom>
        </p:spPr>
      </p:pic>
      <p:sp>
        <p:nvSpPr>
          <p:cNvPr id="49153" name="文本框 7"/>
          <p:cNvSpPr txBox="1"/>
          <p:nvPr/>
        </p:nvSpPr>
        <p:spPr>
          <a:xfrm>
            <a:off x="500063" y="803275"/>
            <a:ext cx="3633787" cy="521970"/>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企业微信找回密码</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311400" y="2281555"/>
            <a:ext cx="417195" cy="2349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矩形 22"/>
          <p:cNvSpPr/>
          <p:nvPr/>
        </p:nvSpPr>
        <p:spPr>
          <a:xfrm>
            <a:off x="2901950" y="2919730"/>
            <a:ext cx="555625" cy="25463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矩形 23"/>
          <p:cNvSpPr/>
          <p:nvPr/>
        </p:nvSpPr>
        <p:spPr>
          <a:xfrm>
            <a:off x="4490720" y="3517265"/>
            <a:ext cx="722630" cy="31750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矩形 27"/>
          <p:cNvSpPr/>
          <p:nvPr/>
        </p:nvSpPr>
        <p:spPr>
          <a:xfrm>
            <a:off x="6593205" y="5317490"/>
            <a:ext cx="2348865" cy="101727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9165" name="矩形 28"/>
          <p:cNvSpPr/>
          <p:nvPr/>
        </p:nvSpPr>
        <p:spPr>
          <a:xfrm>
            <a:off x="434975" y="1507173"/>
            <a:ext cx="6107113" cy="614045"/>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企业微信找回密码</a:t>
            </a:r>
            <a:r>
              <a:rPr lang="zh-CN" altLang="en-US" sz="1600" dirty="0">
                <a:latin typeface="Calibri" panose="020F0502020204030204" pitchFamily="34" charset="0"/>
                <a:ea typeface="宋体" panose="02010600030101010101" pitchFamily="2" charset="-122"/>
              </a:rPr>
              <a:t>，用户在设置界面绑定企业微信，通过企业微信找回密码</a:t>
            </a:r>
            <a:endParaRPr lang="en-US" altLang="zh-CN" sz="1600" dirty="0">
              <a:latin typeface="Calibri" panose="020F0502020204030204" pitchFamily="34" charset="0"/>
              <a:ea typeface="宋体" panose="02010600030101010101" pitchFamily="2" charset="-122"/>
            </a:endParaRPr>
          </a:p>
        </p:txBody>
      </p:sp>
      <p:pic>
        <p:nvPicPr>
          <p:cNvPr id="11" name="图片 10"/>
          <p:cNvPicPr>
            <a:picLocks noChangeAspect="1"/>
          </p:cNvPicPr>
          <p:nvPr/>
        </p:nvPicPr>
        <p:blipFill>
          <a:blip r:embed="rId2"/>
          <a:stretch>
            <a:fillRect/>
          </a:stretch>
        </p:blipFill>
        <p:spPr>
          <a:xfrm>
            <a:off x="6592570" y="1550035"/>
            <a:ext cx="2336165" cy="3354705"/>
          </a:xfrm>
          <a:prstGeom prst="rect">
            <a:avLst/>
          </a:prstGeom>
        </p:spPr>
      </p:pic>
      <p:cxnSp>
        <p:nvCxnSpPr>
          <p:cNvPr id="9" name="肘形连接符 8"/>
          <p:cNvCxnSpPr/>
          <p:nvPr/>
        </p:nvCxnSpPr>
        <p:spPr>
          <a:xfrm rot="5400000" flipV="1">
            <a:off x="2513965" y="2733040"/>
            <a:ext cx="588645" cy="338455"/>
          </a:xfrm>
          <a:prstGeom prst="bentConnector3">
            <a:avLst>
              <a:gd name="adj1" fmla="val 102049"/>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 name="肘形连接符 7"/>
          <p:cNvCxnSpPr/>
          <p:nvPr/>
        </p:nvCxnSpPr>
        <p:spPr>
          <a:xfrm>
            <a:off x="3352800" y="3215005"/>
            <a:ext cx="1113155" cy="593725"/>
          </a:xfrm>
          <a:prstGeom prst="bentConnector3">
            <a:avLst>
              <a:gd name="adj1" fmla="val -13747"/>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7738110" y="4491355"/>
            <a:ext cx="557530" cy="23241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8432" name="直接箭头连接符 18431"/>
          <p:cNvCxnSpPr/>
          <p:nvPr/>
        </p:nvCxnSpPr>
        <p:spPr>
          <a:xfrm flipH="1">
            <a:off x="8013065" y="4723765"/>
            <a:ext cx="5080" cy="563880"/>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743700" y="5386705"/>
            <a:ext cx="2077720" cy="922020"/>
          </a:xfrm>
          <a:prstGeom prst="rect">
            <a:avLst/>
          </a:prstGeom>
        </p:spPr>
        <p:txBody>
          <a:bodyPr wrap="square">
            <a:spAutoFit/>
          </a:bodyPr>
          <a:p>
            <a:pPr marL="0" marR="0" lvl="0" indent="0" algn="l" defTabSz="914400" rtl="0" eaLnBrk="0" fontAlgn="base" latinLnBrk="0" hangingPunct="0">
              <a:lnSpc>
                <a:spcPct val="100000"/>
              </a:lnSpc>
              <a:spcBef>
                <a:spcPct val="0"/>
              </a:spcBef>
              <a:spcAft>
                <a:spcPct val="0"/>
              </a:spcAft>
              <a:buClrTx/>
              <a:buSzTx/>
              <a:buFontTx/>
              <a:buNone/>
              <a:defRPr/>
            </a:pPr>
            <a:r>
              <a:rPr kumimoji="0" lang="zh-CN" sz="18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通过提示发送验证码到企业微信端来重新设置密码</a:t>
            </a:r>
            <a:endParaRPr kumimoji="0" lang="zh-CN"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12" name="图片 11"/>
          <p:cNvPicPr>
            <a:picLocks noChangeAspect="1"/>
          </p:cNvPicPr>
          <p:nvPr/>
        </p:nvPicPr>
        <p:blipFill>
          <a:blip r:embed="rId3"/>
          <a:stretch>
            <a:fillRect/>
          </a:stretch>
        </p:blipFill>
        <p:spPr>
          <a:xfrm>
            <a:off x="2593975" y="4723765"/>
            <a:ext cx="3243580" cy="2075180"/>
          </a:xfrm>
          <a:prstGeom prst="rect">
            <a:avLst/>
          </a:prstGeom>
        </p:spPr>
      </p:pic>
      <p:sp>
        <p:nvSpPr>
          <p:cNvPr id="13" name="矩形 12"/>
          <p:cNvSpPr/>
          <p:nvPr/>
        </p:nvSpPr>
        <p:spPr>
          <a:xfrm>
            <a:off x="2729230" y="5165725"/>
            <a:ext cx="3108325" cy="116903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4" name="直接箭头连接符 13"/>
          <p:cNvCxnSpPr/>
          <p:nvPr/>
        </p:nvCxnSpPr>
        <p:spPr>
          <a:xfrm flipV="1">
            <a:off x="5821045" y="5815965"/>
            <a:ext cx="688975" cy="1905"/>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文本框 7"/>
          <p:cNvSpPr txBox="1"/>
          <p:nvPr/>
        </p:nvSpPr>
        <p:spPr>
          <a:xfrm>
            <a:off x="500063" y="1128713"/>
            <a:ext cx="8520112" cy="976312"/>
          </a:xfrm>
          <a:prstGeom prst="rect">
            <a:avLst/>
          </a:prstGeom>
          <a:noFill/>
          <a:ln w="9525">
            <a:noFill/>
          </a:ln>
        </p:spPr>
        <p:txBody>
          <a:bodyPr anchor="t">
            <a:spAutoFit/>
          </a:bodyPr>
          <a:p>
            <a:pPr>
              <a:buFont typeface="Arial" panose="020B0604020202020204" pitchFamily="34" charset="0"/>
              <a:buNone/>
            </a:pPr>
            <a:r>
              <a:rPr lang="en-US" altLang="zh-CN" sz="2800" b="1" dirty="0">
                <a:latin typeface="微软雅黑" panose="020B0503020204020204" pitchFamily="34" charset="-122"/>
                <a:ea typeface="微软雅黑" panose="020B0503020204020204" pitchFamily="34" charset="-122"/>
                <a:sym typeface="Arial" panose="020B0604020202020204" pitchFamily="34" charset="0"/>
              </a:rPr>
              <a:t>2 </a:t>
            </a:r>
            <a:r>
              <a:rPr lang="zh-CN" altLang="en-US" sz="2800" b="1" dirty="0">
                <a:latin typeface="微软雅黑" panose="020B0503020204020204" pitchFamily="34" charset="-122"/>
                <a:ea typeface="微软雅黑" panose="020B0503020204020204" pitchFamily="34" charset="-122"/>
                <a:sym typeface="Arial" panose="020B0604020202020204" pitchFamily="34" charset="0"/>
              </a:rPr>
              <a:t>怎样才能建立适合我们企业发展状况的信息化</a:t>
            </a:r>
            <a:endParaRPr lang="zh-CN" altLang="en-US" sz="2800" b="1" dirty="0">
              <a:latin typeface="微软雅黑" panose="020B0503020204020204" pitchFamily="34" charset="-122"/>
              <a:ea typeface="微软雅黑" panose="020B0503020204020204" pitchFamily="34" charset="-122"/>
              <a:sym typeface="Arial" panose="020B0604020202020204" pitchFamily="34" charset="0"/>
            </a:endParaRPr>
          </a:p>
          <a:p>
            <a:pPr>
              <a:buFont typeface="Arial" panose="020B0604020202020204" pitchFamily="34" charset="0"/>
              <a:buNone/>
            </a:pPr>
            <a:r>
              <a:rPr lang="zh-CN" altLang="en-US" sz="2800" b="1" dirty="0">
                <a:latin typeface="微软雅黑" panose="020B0503020204020204" pitchFamily="34" charset="-122"/>
                <a:ea typeface="微软雅黑" panose="020B0503020204020204" pitchFamily="34" charset="-122"/>
                <a:sym typeface="Arial" panose="020B0604020202020204" pitchFamily="34" charset="0"/>
              </a:rPr>
              <a:t>平台？</a:t>
            </a:r>
            <a:endParaRPr lang="zh-CN" altLang="en-US" sz="2800" b="1" dirty="0">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文本框 16"/>
          <p:cNvSpPr txBox="1"/>
          <p:nvPr/>
        </p:nvSpPr>
        <p:spPr>
          <a:xfrm>
            <a:off x="1042988" y="2420938"/>
            <a:ext cx="7831138" cy="1554163"/>
          </a:xfrm>
          <a:prstGeom prst="rect">
            <a:avLst/>
          </a:prstGeom>
          <a:noFill/>
        </p:spPr>
        <p:txBody>
          <a:bodyPr>
            <a:spAutoFit/>
          </a:bodyPr>
          <a:lstStyle/>
          <a:p>
            <a:pPr marR="0" defTabSz="914400">
              <a:spcBef>
                <a:spcPct val="50000"/>
              </a:spcBef>
              <a:buClrTx/>
              <a:buSzTx/>
              <a:buFont typeface="Wingdings" panose="05000000000000000000" pitchFamily="2" charset="2"/>
              <a:buNone/>
              <a:defRPr/>
            </a:pPr>
            <a:r>
              <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在公司内部架设信息化平台</a:t>
            </a:r>
            <a:r>
              <a:rPr kumimoji="0" lang="zh-CN" altLang="en-US" sz="2400" kern="1200" cap="none" spc="0" normalizeH="0" baseline="0" noProof="1">
                <a:latin typeface="宋体" panose="02010600030101010101" pitchFamily="2" charset="-122"/>
                <a:ea typeface="宋体" panose="02010600030101010101" pitchFamily="2" charset="-122"/>
                <a:cs typeface="+mn-ea"/>
                <a:sym typeface="+mn-ea"/>
              </a:rPr>
              <a:t> ！</a:t>
            </a:r>
            <a:r>
              <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 </a:t>
            </a:r>
            <a:endPar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cs"/>
              <a:sym typeface="+mn-ea"/>
            </a:endParaRPr>
          </a:p>
          <a:p>
            <a:pPr marR="0" defTabSz="914400">
              <a:spcBef>
                <a:spcPct val="50000"/>
              </a:spcBef>
              <a:buClrTx/>
              <a:buSzTx/>
              <a:buFont typeface="Wingdings" panose="05000000000000000000" pitchFamily="2" charset="2"/>
              <a:buNone/>
              <a:defRPr/>
            </a:pPr>
            <a:r>
              <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在公司内部建立属于自己的邮件系统</a:t>
            </a:r>
            <a:r>
              <a:rPr kumimoji="0" lang="zh-CN" altLang="en-US" sz="2400" kern="1200" cap="none" spc="0" normalizeH="0" baseline="0" noProof="1">
                <a:latin typeface="宋体" panose="02010600030101010101" pitchFamily="2" charset="-122"/>
                <a:ea typeface="宋体" panose="02010600030101010101" pitchFamily="2" charset="-122"/>
                <a:cs typeface="+mn-ea"/>
                <a:sym typeface="+mn-ea"/>
              </a:rPr>
              <a:t> </a:t>
            </a:r>
            <a:r>
              <a:rPr kumimoji="0" lang="zh-CN" altLang="en-US" sz="2400" kern="1200" cap="none" spc="0" normalizeH="0" baseline="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a:t>
            </a:r>
            <a:r>
              <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 </a:t>
            </a:r>
            <a:endPar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cs"/>
              <a:sym typeface="+mn-ea"/>
            </a:endParaRPr>
          </a:p>
          <a:p>
            <a:pPr marR="0" defTabSz="914400">
              <a:spcBef>
                <a:spcPct val="50000"/>
              </a:spcBef>
              <a:buClrTx/>
              <a:buSzTx/>
              <a:buFont typeface="Wingdings" panose="05000000000000000000" pitchFamily="2" charset="2"/>
              <a:buNone/>
              <a:defRPr/>
            </a:pPr>
            <a:r>
              <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整合公司</a:t>
            </a:r>
            <a:r>
              <a:rPr kumimoji="0" lang="en-US" altLang="zh-CN"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ERP</a:t>
            </a:r>
            <a:r>
              <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和</a:t>
            </a:r>
            <a:r>
              <a:rPr kumimoji="0" lang="en-US" altLang="zh-CN"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OA</a:t>
            </a:r>
            <a:r>
              <a:rPr kumimoji="0" lang="zh-CN" altLang="en-US" sz="2400" kern="1200" cap="none" spc="0" normalizeH="0" baseline="0" noProof="1">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等应用系统资源让它发挥更大作用</a:t>
            </a:r>
            <a:r>
              <a:rPr kumimoji="0" lang="zh-CN" altLang="en-US" sz="2400" kern="1200" cap="none" spc="0" normalizeH="0" baseline="0" noProof="1">
                <a:latin typeface="宋体" panose="02010600030101010101" pitchFamily="2" charset="-122"/>
                <a:ea typeface="宋体" panose="02010600030101010101" pitchFamily="2" charset="-122"/>
                <a:cs typeface="+mn-ea"/>
                <a:sym typeface="+mn-ea"/>
              </a:rPr>
              <a:t> </a:t>
            </a:r>
            <a:r>
              <a:rPr kumimoji="0" lang="zh-CN" altLang="en-US" sz="2400" kern="1200" cap="none" spc="0" normalizeH="0" baseline="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ea"/>
                <a:sym typeface="+mn-ea"/>
              </a:rPr>
              <a:t>！</a:t>
            </a:r>
            <a:endParaRPr kumimoji="0" lang="en-US" altLang="zh-CN" sz="2400" kern="1200" cap="none" spc="0" normalizeH="0" baseline="0" noProof="0" dirty="0">
              <a:solidFill>
                <a:schemeClr val="tx1">
                  <a:lumMod val="85000"/>
                  <a:lumOff val="15000"/>
                </a:schemeClr>
              </a:solidFill>
              <a:latin typeface="宋体" panose="02010600030101010101" pitchFamily="2" charset="-122"/>
              <a:ea typeface="宋体" panose="02010600030101010101" pitchFamily="2" charset="-122"/>
              <a:cs typeface="+mn-ea"/>
              <a:sym typeface="+mn-ea"/>
            </a:endParaRPr>
          </a:p>
        </p:txBody>
      </p:sp>
      <p:grpSp>
        <p:nvGrpSpPr>
          <p:cNvPr id="7171" name="组合 10"/>
          <p:cNvGrpSpPr/>
          <p:nvPr/>
        </p:nvGrpSpPr>
        <p:grpSpPr>
          <a:xfrm>
            <a:off x="631825" y="2498725"/>
            <a:ext cx="306388" cy="279400"/>
            <a:chOff x="2746562" y="3298885"/>
            <a:chExt cx="331415" cy="416103"/>
          </a:xfrm>
        </p:grpSpPr>
        <p:sp>
          <p:nvSpPr>
            <p:cNvPr id="3" name="任意多边形 2"/>
            <p:cNvSpPr/>
            <p:nvPr>
              <p:custDataLst>
                <p:tags r:id="rId1"/>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任意多边形 3"/>
            <p:cNvSpPr/>
            <p:nvPr>
              <p:custDataLst>
                <p:tags r:id="rId2"/>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7174" name="组合 10"/>
          <p:cNvGrpSpPr/>
          <p:nvPr/>
        </p:nvGrpSpPr>
        <p:grpSpPr>
          <a:xfrm>
            <a:off x="631825" y="3081338"/>
            <a:ext cx="306388" cy="279400"/>
            <a:chOff x="2746562" y="3298885"/>
            <a:chExt cx="331415" cy="416103"/>
          </a:xfrm>
        </p:grpSpPr>
        <p:sp>
          <p:nvSpPr>
            <p:cNvPr id="6" name="任意多边形 5"/>
            <p:cNvSpPr/>
            <p:nvPr>
              <p:custDataLst>
                <p:tags r:id="rId3"/>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7" name="任意多边形 6"/>
            <p:cNvSpPr/>
            <p:nvPr>
              <p:custDataLst>
                <p:tags r:id="rId4"/>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7177" name="组合 10"/>
          <p:cNvGrpSpPr/>
          <p:nvPr/>
        </p:nvGrpSpPr>
        <p:grpSpPr>
          <a:xfrm>
            <a:off x="615950" y="3632200"/>
            <a:ext cx="306388" cy="279400"/>
            <a:chOff x="2746562" y="3298885"/>
            <a:chExt cx="331415" cy="416103"/>
          </a:xfrm>
        </p:grpSpPr>
        <p:sp>
          <p:nvSpPr>
            <p:cNvPr id="9" name="任意多边形 8"/>
            <p:cNvSpPr/>
            <p:nvPr>
              <p:custDataLst>
                <p:tags r:id="rId5"/>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0" name="任意多边形 9"/>
            <p:cNvSpPr/>
            <p:nvPr>
              <p:custDataLst>
                <p:tags r:id="rId6"/>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收发信状态提醒</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1203" name="图片 3"/>
          <p:cNvPicPr>
            <a:picLocks noChangeAspect="1"/>
          </p:cNvPicPr>
          <p:nvPr/>
        </p:nvPicPr>
        <p:blipFill>
          <a:blip r:embed="rId1"/>
          <a:srcRect l="1620" r="1994" b="5524"/>
          <a:stretch>
            <a:fillRect/>
          </a:stretch>
        </p:blipFill>
        <p:spPr>
          <a:xfrm>
            <a:off x="539750" y="1706563"/>
            <a:ext cx="3832225" cy="2940050"/>
          </a:xfrm>
          <a:prstGeom prst="rect">
            <a:avLst/>
          </a:prstGeom>
          <a:noFill/>
          <a:ln w="9525">
            <a:noFill/>
          </a:ln>
        </p:spPr>
      </p:pic>
      <p:sp>
        <p:nvSpPr>
          <p:cNvPr id="7" name="矩形 6"/>
          <p:cNvSpPr/>
          <p:nvPr/>
        </p:nvSpPr>
        <p:spPr>
          <a:xfrm>
            <a:off x="577850" y="1743075"/>
            <a:ext cx="841375" cy="24606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3233738" y="4110038"/>
            <a:ext cx="1211263" cy="62706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0" name="肘形连接符 9"/>
          <p:cNvCxnSpPr>
            <a:endCxn id="8" idx="0"/>
          </p:cNvCxnSpPr>
          <p:nvPr/>
        </p:nvCxnSpPr>
        <p:spPr>
          <a:xfrm>
            <a:off x="1471613" y="1897063"/>
            <a:ext cx="2366963" cy="2212975"/>
          </a:xfrm>
          <a:prstGeom prst="bentConnector2">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449513" y="3717925"/>
            <a:ext cx="2773363" cy="36195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webmail</a:t>
            </a:r>
            <a:r>
              <a:rPr kumimoji="0" lang="zh-CN" altLang="zh-CN"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新邮件到达实时提醒</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51208" name="图片 22"/>
          <p:cNvPicPr>
            <a:picLocks noChangeAspect="1"/>
          </p:cNvPicPr>
          <p:nvPr/>
        </p:nvPicPr>
        <p:blipFill>
          <a:blip r:embed="rId2"/>
          <a:srcRect r="38972"/>
          <a:stretch>
            <a:fillRect/>
          </a:stretch>
        </p:blipFill>
        <p:spPr>
          <a:xfrm>
            <a:off x="577850" y="5265738"/>
            <a:ext cx="3613150" cy="720725"/>
          </a:xfrm>
          <a:prstGeom prst="rect">
            <a:avLst/>
          </a:prstGeom>
          <a:noFill/>
          <a:ln w="9525">
            <a:noFill/>
          </a:ln>
        </p:spPr>
      </p:pic>
      <p:sp>
        <p:nvSpPr>
          <p:cNvPr id="25" name="矩形 24"/>
          <p:cNvSpPr/>
          <p:nvPr/>
        </p:nvSpPr>
        <p:spPr>
          <a:xfrm>
            <a:off x="2279650" y="5495925"/>
            <a:ext cx="1149350" cy="4667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矩形 25"/>
          <p:cNvSpPr/>
          <p:nvPr/>
        </p:nvSpPr>
        <p:spPr>
          <a:xfrm>
            <a:off x="1619250" y="2898775"/>
            <a:ext cx="1235075" cy="40163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28" name="肘形连接符 27"/>
          <p:cNvCxnSpPr>
            <a:endCxn id="8" idx="0"/>
          </p:cNvCxnSpPr>
          <p:nvPr/>
        </p:nvCxnSpPr>
        <p:spPr>
          <a:xfrm rot="16200000" flipH="1">
            <a:off x="1136650" y="4194175"/>
            <a:ext cx="2171700" cy="384175"/>
          </a:xfrm>
          <a:prstGeom prst="bentConnector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577850" y="6294438"/>
            <a:ext cx="7367588"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我们为您提供了邮件发送状态提醒，当邮件成功发送到对方服务器时，您将会收到相应提醒</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51213" name="图片 32"/>
          <p:cNvPicPr>
            <a:picLocks noChangeAspect="1"/>
          </p:cNvPicPr>
          <p:nvPr/>
        </p:nvPicPr>
        <p:blipFill>
          <a:blip r:embed="rId3"/>
          <a:srcRect l="221" t="-2596" r="53574" b="-2760"/>
          <a:stretch>
            <a:fillRect/>
          </a:stretch>
        </p:blipFill>
        <p:spPr>
          <a:xfrm>
            <a:off x="4308475" y="5110163"/>
            <a:ext cx="4330700" cy="369887"/>
          </a:xfrm>
          <a:prstGeom prst="rect">
            <a:avLst/>
          </a:prstGeom>
          <a:noFill/>
          <a:ln w="9525">
            <a:noFill/>
          </a:ln>
        </p:spPr>
      </p:pic>
      <p:sp>
        <p:nvSpPr>
          <p:cNvPr id="34" name="矩形 33"/>
          <p:cNvSpPr/>
          <p:nvPr/>
        </p:nvSpPr>
        <p:spPr>
          <a:xfrm>
            <a:off x="5578475" y="5110163"/>
            <a:ext cx="298450" cy="3698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51215" name="图片 39"/>
          <p:cNvPicPr>
            <a:picLocks noChangeAspect="1"/>
          </p:cNvPicPr>
          <p:nvPr/>
        </p:nvPicPr>
        <p:blipFill>
          <a:blip r:embed="rId4"/>
          <a:stretch>
            <a:fillRect/>
          </a:stretch>
        </p:blipFill>
        <p:spPr>
          <a:xfrm>
            <a:off x="4610100" y="5540375"/>
            <a:ext cx="3752850" cy="361950"/>
          </a:xfrm>
          <a:prstGeom prst="rect">
            <a:avLst/>
          </a:prstGeom>
          <a:noFill/>
          <a:ln w="9525">
            <a:noFill/>
          </a:ln>
        </p:spPr>
      </p:pic>
      <p:sp>
        <p:nvSpPr>
          <p:cNvPr id="44" name="矩形 43"/>
          <p:cNvSpPr/>
          <p:nvPr/>
        </p:nvSpPr>
        <p:spPr>
          <a:xfrm>
            <a:off x="5527675" y="5526088"/>
            <a:ext cx="296863" cy="3714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51217" name="图片 41"/>
          <p:cNvPicPr>
            <a:picLocks noChangeAspect="1"/>
          </p:cNvPicPr>
          <p:nvPr/>
        </p:nvPicPr>
        <p:blipFill>
          <a:blip r:embed="rId5"/>
          <a:stretch>
            <a:fillRect/>
          </a:stretch>
        </p:blipFill>
        <p:spPr>
          <a:xfrm>
            <a:off x="4629150" y="5956300"/>
            <a:ext cx="4038600" cy="314325"/>
          </a:xfrm>
          <a:prstGeom prst="rect">
            <a:avLst/>
          </a:prstGeom>
          <a:noFill/>
          <a:ln w="9525">
            <a:noFill/>
          </a:ln>
        </p:spPr>
      </p:pic>
      <p:sp>
        <p:nvSpPr>
          <p:cNvPr id="46" name="矩形 45"/>
          <p:cNvSpPr/>
          <p:nvPr/>
        </p:nvSpPr>
        <p:spPr>
          <a:xfrm>
            <a:off x="5122863" y="5913438"/>
            <a:ext cx="296863" cy="3714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45" name="肘形连接符 44"/>
          <p:cNvCxnSpPr>
            <a:endCxn id="8" idx="0"/>
          </p:cNvCxnSpPr>
          <p:nvPr/>
        </p:nvCxnSpPr>
        <p:spPr>
          <a:xfrm>
            <a:off x="3511550" y="5729288"/>
            <a:ext cx="1749425" cy="12700"/>
          </a:xfrm>
          <a:prstGeom prst="bentConnector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6192838" y="5111750"/>
            <a:ext cx="903288"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发送成功</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50" name="矩形 49"/>
          <p:cNvSpPr/>
          <p:nvPr/>
        </p:nvSpPr>
        <p:spPr>
          <a:xfrm>
            <a:off x="6486525" y="5559425"/>
            <a:ext cx="903288"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发送失败</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51" name="矩形 50"/>
          <p:cNvSpPr/>
          <p:nvPr/>
        </p:nvSpPr>
        <p:spPr>
          <a:xfrm>
            <a:off x="5988050" y="5970588"/>
            <a:ext cx="1081088"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正在发送中</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pic>
        <p:nvPicPr>
          <p:cNvPr id="51223" name="图片 5" descr="GIF格式2副本"/>
          <p:cNvPicPr>
            <a:picLocks noChangeAspect="1"/>
          </p:cNvPicPr>
          <p:nvPr/>
        </p:nvPicPr>
        <p:blipFill>
          <a:blip r:embed="rId6"/>
          <a:stretch>
            <a:fillRect/>
          </a:stretch>
        </p:blipFill>
        <p:spPr>
          <a:xfrm>
            <a:off x="5684838" y="2174875"/>
            <a:ext cx="915987" cy="187325"/>
          </a:xfrm>
          <a:prstGeom prst="rect">
            <a:avLst/>
          </a:prstGeom>
          <a:noFill/>
          <a:ln w="9525">
            <a:noFill/>
          </a:ln>
        </p:spPr>
      </p:pic>
      <p:sp>
        <p:nvSpPr>
          <p:cNvPr id="51224" name="Rectangle 6"/>
          <p:cNvSpPr/>
          <p:nvPr/>
        </p:nvSpPr>
        <p:spPr>
          <a:xfrm>
            <a:off x="4999038" y="1865313"/>
            <a:ext cx="3590925" cy="2662237"/>
          </a:xfrm>
          <a:prstGeom prst="rect">
            <a:avLst/>
          </a:prstGeom>
          <a:noFill/>
          <a:ln w="9525">
            <a:noFill/>
          </a:ln>
        </p:spPr>
        <p:txBody>
          <a:bodyPr anchor="ctr">
            <a:spAutoFit/>
          </a:bodyPr>
          <a:p>
            <a:pPr marL="171450" indent="-171450" eaLnBrk="0" hangingPunct="0">
              <a:buFont typeface="Wingdings" panose="05000000000000000000" pitchFamily="2" charset="2"/>
              <a:buChar char="Ø"/>
            </a:pPr>
            <a:r>
              <a:rPr lang="zh-CN" altLang="zh-CN" b="1" dirty="0">
                <a:latin typeface="微软雅黑" panose="020B0503020204020204" pitchFamily="34" charset="-122"/>
                <a:ea typeface="黑体" panose="02010609060101010101" pitchFamily="49" charset="-122"/>
              </a:rPr>
              <a:t>新邮件到达实时提醒</a:t>
            </a:r>
            <a:endParaRPr lang="zh-CN" altLang="zh-CN" sz="1400" dirty="0">
              <a:latin typeface="Calibri" panose="020F0502020204030204" pitchFamily="34" charset="0"/>
              <a:ea typeface="宋体" panose="02010600030101010101" pitchFamily="2" charset="-122"/>
            </a:endParaRPr>
          </a:p>
          <a:p>
            <a:pPr marL="171450" indent="-171450" eaLnBrk="0" hangingPunct="0">
              <a:buFont typeface="Arial" panose="020B0604020202020204" pitchFamily="34" charset="0"/>
              <a:buNone/>
            </a:pPr>
            <a:r>
              <a:rPr lang="en-US" altLang="zh-CN" sz="1200" dirty="0">
                <a:latin typeface="Times New Roman" panose="02020603050405020304" pitchFamily="18" charset="0"/>
                <a:ea typeface="宋体" panose="02010600030101010101" pitchFamily="2" charset="-122"/>
              </a:rPr>
              <a:t>       </a:t>
            </a:r>
            <a:r>
              <a:rPr lang="zh-CN" altLang="zh-CN" sz="1200" dirty="0">
                <a:latin typeface="Times New Roman" panose="02020603050405020304" pitchFamily="18" charset="0"/>
                <a:ea typeface="宋体" panose="02010600030101010101" pitchFamily="2" charset="-122"/>
              </a:rPr>
              <a:t>使用</a:t>
            </a:r>
            <a:r>
              <a:rPr lang="en-US" altLang="zh-CN" sz="1200" dirty="0">
                <a:latin typeface="Times New Roman" panose="02020603050405020304" pitchFamily="18" charset="0"/>
                <a:ea typeface="宋体" panose="02010600030101010101" pitchFamily="2" charset="-122"/>
              </a:rPr>
              <a:t>                          </a:t>
            </a:r>
            <a:r>
              <a:rPr lang="zh-CN" altLang="en-US" sz="1200" dirty="0">
                <a:latin typeface="Times New Roman" panose="02020603050405020304" pitchFamily="18" charset="0"/>
                <a:ea typeface="宋体" panose="02010600030101010101" pitchFamily="2" charset="-122"/>
              </a:rPr>
              <a:t>独创的技术，可实现</a:t>
            </a:r>
            <a:r>
              <a:rPr lang="en-US" altLang="zh-CN" sz="1200" dirty="0">
                <a:latin typeface="Times New Roman" panose="02020603050405020304" pitchFamily="18" charset="0"/>
                <a:ea typeface="宋体" panose="02010600030101010101" pitchFamily="2" charset="-122"/>
              </a:rPr>
              <a:t>webmail</a:t>
            </a:r>
            <a:r>
              <a:rPr lang="zh-CN" altLang="en-US" sz="1200" dirty="0">
                <a:latin typeface="Times New Roman" panose="02020603050405020304" pitchFamily="18" charset="0"/>
                <a:ea typeface="宋体" panose="02010600030101010101" pitchFamily="2" charset="-122"/>
              </a:rPr>
              <a:t>新邮件到达实时提醒，不再需要您手动隔几分钟刷新一次去检查新邮件是否到达；</a:t>
            </a:r>
            <a:endParaRPr lang="zh-CN" altLang="en-US" sz="1200" dirty="0">
              <a:latin typeface="Times New Roman" panose="02020603050405020304" pitchFamily="18" charset="0"/>
              <a:ea typeface="宋体" panose="02010600030101010101" pitchFamily="2" charset="-122"/>
            </a:endParaRPr>
          </a:p>
          <a:p>
            <a:pPr marL="171450" indent="-171450" eaLnBrk="0" hangingPunct="0">
              <a:buFont typeface="Arial" panose="020B0604020202020204" pitchFamily="34" charset="0"/>
              <a:buNone/>
            </a:pPr>
            <a:r>
              <a:rPr lang="zh-CN" altLang="en-US" sz="1200" dirty="0">
                <a:latin typeface="Times New Roman" panose="02020603050405020304" pitchFamily="18" charset="0"/>
                <a:ea typeface="宋体" panose="02010600030101010101" pitchFamily="2" charset="-122"/>
              </a:rPr>
              <a:t>新邮件到达提醒也支持移动端推送提醒，您即使离开了</a:t>
            </a:r>
            <a:r>
              <a:rPr lang="en-US" altLang="zh-CN" sz="1200" dirty="0">
                <a:latin typeface="Times New Roman" panose="02020603050405020304" pitchFamily="18" charset="0"/>
                <a:ea typeface="宋体" panose="02010600030101010101" pitchFamily="2" charset="-122"/>
              </a:rPr>
              <a:t>webmail</a:t>
            </a:r>
            <a:r>
              <a:rPr lang="zh-CN" altLang="en-US" sz="1200" dirty="0">
                <a:latin typeface="Times New Roman" panose="02020603050405020304" pitchFamily="18" charset="0"/>
                <a:ea typeface="宋体" panose="02010600030101010101" pitchFamily="2" charset="-122"/>
              </a:rPr>
              <a:t>页面，还可以设置短信提醒，微信提醒，让您随时随地不错过对新邮件处理。</a:t>
            </a:r>
            <a:endParaRPr lang="en-US" altLang="zh-CN" sz="1200" dirty="0">
              <a:latin typeface="Times New Roman" panose="02020603050405020304" pitchFamily="18" charset="0"/>
              <a:ea typeface="宋体" panose="02010600030101010101" pitchFamily="2" charset="-122"/>
            </a:endParaRPr>
          </a:p>
          <a:p>
            <a:pPr marL="171450" indent="-171450" eaLnBrk="0" hangingPunct="0">
              <a:buFont typeface="Arial" panose="020B0604020202020204" pitchFamily="34" charset="0"/>
              <a:buNone/>
            </a:pPr>
            <a:endParaRPr lang="zh-CN" altLang="en-US" sz="1100" dirty="0">
              <a:latin typeface="Times New Roman" panose="02020603050405020304" pitchFamily="18" charset="0"/>
              <a:ea typeface="宋体" panose="02010600030101010101" pitchFamily="2" charset="-122"/>
            </a:endParaRPr>
          </a:p>
          <a:p>
            <a:pPr marL="171450" indent="-171450" eaLnBrk="0" hangingPunct="0">
              <a:buFont typeface="Wingdings" panose="05000000000000000000" pitchFamily="2" charset="2"/>
              <a:buChar char="Ø"/>
            </a:pPr>
            <a:r>
              <a:rPr lang="zh-CN" altLang="en-US" b="1" dirty="0">
                <a:latin typeface="微软雅黑" panose="020B0503020204020204" pitchFamily="34" charset="-122"/>
                <a:ea typeface="黑体" panose="02010609060101010101" pitchFamily="49" charset="-122"/>
              </a:rPr>
              <a:t>邮件发送提醒</a:t>
            </a:r>
            <a:endParaRPr lang="zh-CN" altLang="en-US" sz="1400" dirty="0">
              <a:latin typeface="Calibri" panose="020F0502020204030204" pitchFamily="34" charset="0"/>
              <a:ea typeface="宋体" panose="02010600030101010101" pitchFamily="2" charset="-122"/>
            </a:endParaRPr>
          </a:p>
          <a:p>
            <a:pPr marL="171450" indent="-171450" eaLnBrk="0" hangingPunct="0">
              <a:buFont typeface="Arial" panose="020B0604020202020204" pitchFamily="34" charset="0"/>
              <a:buNone/>
            </a:pPr>
            <a:r>
              <a:rPr lang="zh-CN" altLang="en-US" sz="1200" dirty="0">
                <a:latin typeface="Times New Roman" panose="02020603050405020304" pitchFamily="18" charset="0"/>
                <a:ea typeface="宋体" panose="02010600030101010101" pitchFamily="2" charset="-122"/>
              </a:rPr>
              <a:t>您发了一封特别重要的邮件，是否急迫想知道该邮件是否发送给对方了呢？我们为您提供了邮件发送状态提醒，当邮件成功发送到对方服务器时，您将会收到相应提醒；</a:t>
            </a:r>
            <a:endParaRPr lang="zh-CN" altLang="en-US" sz="2800" dirty="0">
              <a:latin typeface="Calibri" panose="020F0502020204030204" pitchFamily="34" charset="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投递结果通知</a:t>
            </a:r>
            <a:endParaRPr lang="zh-CN" altLang="en-US" sz="2800"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53251" name="组合 2"/>
          <p:cNvGrpSpPr/>
          <p:nvPr/>
        </p:nvGrpSpPr>
        <p:grpSpPr>
          <a:xfrm>
            <a:off x="314325" y="1535113"/>
            <a:ext cx="5540375" cy="2714625"/>
            <a:chOff x="4555019" y="1648702"/>
            <a:chExt cx="4223772" cy="2069760"/>
          </a:xfrm>
        </p:grpSpPr>
        <p:pic>
          <p:nvPicPr>
            <p:cNvPr id="53252" name="图片 47"/>
            <p:cNvPicPr>
              <a:picLocks noChangeAspect="1"/>
            </p:cNvPicPr>
            <p:nvPr/>
          </p:nvPicPr>
          <p:blipFill>
            <a:blip r:embed="rId1"/>
            <a:stretch>
              <a:fillRect/>
            </a:stretch>
          </p:blipFill>
          <p:spPr>
            <a:xfrm>
              <a:off x="4555019" y="1648702"/>
              <a:ext cx="3305659" cy="2069760"/>
            </a:xfrm>
            <a:prstGeom prst="rect">
              <a:avLst/>
            </a:prstGeom>
            <a:noFill/>
            <a:ln w="9525">
              <a:noFill/>
            </a:ln>
          </p:spPr>
        </p:pic>
        <p:sp>
          <p:nvSpPr>
            <p:cNvPr id="52" name="矩形 51"/>
            <p:cNvSpPr/>
            <p:nvPr/>
          </p:nvSpPr>
          <p:spPr>
            <a:xfrm>
              <a:off x="6058149" y="2095334"/>
              <a:ext cx="819340" cy="371589"/>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6" name="矩形 55"/>
            <p:cNvSpPr/>
            <p:nvPr/>
          </p:nvSpPr>
          <p:spPr>
            <a:xfrm>
              <a:off x="6977939" y="2109859"/>
              <a:ext cx="1800852" cy="30743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写信时勾选已读回执</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grpSp>
      <p:pic>
        <p:nvPicPr>
          <p:cNvPr id="53255" name="图片 46"/>
          <p:cNvPicPr>
            <a:picLocks noChangeAspect="1"/>
          </p:cNvPicPr>
          <p:nvPr/>
        </p:nvPicPr>
        <p:blipFill>
          <a:blip r:embed="rId2"/>
          <a:stretch>
            <a:fillRect/>
          </a:stretch>
        </p:blipFill>
        <p:spPr>
          <a:xfrm>
            <a:off x="3663950" y="2608263"/>
            <a:ext cx="4757738" cy="3646487"/>
          </a:xfrm>
          <a:prstGeom prst="rect">
            <a:avLst/>
          </a:prstGeom>
          <a:noFill/>
          <a:ln w="9525">
            <a:noFill/>
          </a:ln>
        </p:spPr>
      </p:pic>
      <p:sp>
        <p:nvSpPr>
          <p:cNvPr id="53" name="矩形 52"/>
          <p:cNvSpPr/>
          <p:nvPr/>
        </p:nvSpPr>
        <p:spPr>
          <a:xfrm>
            <a:off x="4476750" y="3681413"/>
            <a:ext cx="2365375" cy="207010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4" name="矩形 53"/>
          <p:cNvSpPr/>
          <p:nvPr/>
        </p:nvSpPr>
        <p:spPr>
          <a:xfrm>
            <a:off x="4476750" y="5119688"/>
            <a:ext cx="3944938" cy="64611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对方阅读后，您便收到邮件已读提醒。</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9" name="肘形连接符 8"/>
          <p:cNvCxnSpPr/>
          <p:nvPr/>
        </p:nvCxnSpPr>
        <p:spPr>
          <a:xfrm rot="16200000" flipH="1">
            <a:off x="2432844" y="2813844"/>
            <a:ext cx="2020888" cy="1609725"/>
          </a:xfrm>
          <a:prstGeom prst="bentConnector3">
            <a:avLst>
              <a:gd name="adj1" fmla="val 995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3259" name="矩形 15"/>
          <p:cNvSpPr/>
          <p:nvPr/>
        </p:nvSpPr>
        <p:spPr>
          <a:xfrm>
            <a:off x="242888" y="4962525"/>
            <a:ext cx="3117850" cy="1292225"/>
          </a:xfrm>
          <a:prstGeom prst="rect">
            <a:avLst/>
          </a:prstGeom>
          <a:noFill/>
          <a:ln w="9525">
            <a:noFill/>
          </a:ln>
        </p:spPr>
        <p:txBody>
          <a:bodyPr anchor="t">
            <a:spAutoFit/>
          </a:bodyPr>
          <a:p>
            <a:pPr marL="171450" indent="-171450" eaLnBrk="0" hangingPunct="0">
              <a:buFont typeface="Wingdings" panose="05000000000000000000" pitchFamily="2" charset="2"/>
              <a:buChar char="Ø"/>
            </a:pPr>
            <a:r>
              <a:rPr lang="zh-CN" altLang="zh-CN" b="1" dirty="0">
                <a:latin typeface="微软雅黑" panose="020B0503020204020204" pitchFamily="34" charset="-122"/>
                <a:ea typeface="黑体" panose="02010609060101010101" pitchFamily="49" charset="-122"/>
              </a:rPr>
              <a:t>邮件已读回执</a:t>
            </a:r>
            <a:endParaRPr lang="zh-CN" altLang="zh-CN" b="1" dirty="0">
              <a:latin typeface="微软雅黑" panose="020B0503020204020204" pitchFamily="34" charset="-122"/>
              <a:ea typeface="黑体" panose="02010609060101010101" pitchFamily="49" charset="-122"/>
            </a:endParaRPr>
          </a:p>
          <a:p>
            <a:pPr marL="171450" indent="-171450" eaLnBrk="0" hangingPunct="0">
              <a:buFont typeface="Arial" panose="020B0604020202020204" pitchFamily="34" charset="0"/>
              <a:buNone/>
            </a:pPr>
            <a:r>
              <a:rPr lang="zh-CN" altLang="zh-CN" sz="1200" dirty="0">
                <a:latin typeface="Times New Roman" panose="02020603050405020304" pitchFamily="18" charset="0"/>
                <a:ea typeface="宋体" panose="02010600030101010101" pitchFamily="2" charset="-122"/>
              </a:rPr>
              <a:t>有时候，您不仅仅需要知道邮件是否发送给对方，还想知道对方是否已经阅读了这封邮件。只要您在发信时勾选“已读回执”，那么邮件一旦被对方阅读，您便可以收到邮件已读提醒。</a:t>
            </a:r>
            <a:endParaRPr lang="zh-CN" altLang="zh-CN" sz="1200" dirty="0">
              <a:latin typeface="Times New Roman" panose="02020603050405020304" pitchFamily="18" charset="0"/>
              <a:ea typeface="宋体" panose="0201060003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群发单显</a:t>
            </a:r>
            <a:endParaRPr lang="zh-CN" altLang="en-US" sz="2800"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5299" name="图片 1"/>
          <p:cNvPicPr>
            <a:picLocks noChangeAspect="1"/>
          </p:cNvPicPr>
          <p:nvPr/>
        </p:nvPicPr>
        <p:blipFill>
          <a:blip r:embed="rId1"/>
          <a:stretch>
            <a:fillRect/>
          </a:stretch>
        </p:blipFill>
        <p:spPr>
          <a:xfrm>
            <a:off x="173038" y="2105025"/>
            <a:ext cx="8797925" cy="4468813"/>
          </a:xfrm>
          <a:prstGeom prst="rect">
            <a:avLst/>
          </a:prstGeom>
          <a:noFill/>
          <a:ln w="9525">
            <a:noFill/>
          </a:ln>
        </p:spPr>
      </p:pic>
      <p:sp>
        <p:nvSpPr>
          <p:cNvPr id="14" name="矩形 13"/>
          <p:cNvSpPr/>
          <p:nvPr/>
        </p:nvSpPr>
        <p:spPr bwMode="auto">
          <a:xfrm>
            <a:off x="7643813" y="2998788"/>
            <a:ext cx="823913" cy="2936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5" name="矩形 14"/>
          <p:cNvSpPr/>
          <p:nvPr/>
        </p:nvSpPr>
        <p:spPr bwMode="auto">
          <a:xfrm>
            <a:off x="1874838" y="3336925"/>
            <a:ext cx="822325" cy="2936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4" name="肘形连接符 3"/>
          <p:cNvCxnSpPr/>
          <p:nvPr/>
        </p:nvCxnSpPr>
        <p:spPr>
          <a:xfrm rot="10800000" flipV="1">
            <a:off x="2697163" y="3190875"/>
            <a:ext cx="4946650" cy="292100"/>
          </a:xfrm>
          <a:prstGeom prst="bentConnector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5303" name="矩形 19"/>
          <p:cNvSpPr/>
          <p:nvPr/>
        </p:nvSpPr>
        <p:spPr>
          <a:xfrm>
            <a:off x="415925" y="1492250"/>
            <a:ext cx="8312150" cy="614363"/>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群发单显  </a:t>
            </a:r>
            <a:r>
              <a:rPr lang="zh-CN" altLang="en-US" sz="1600" dirty="0">
                <a:latin typeface="Calibri" panose="020F0502020204030204" pitchFamily="34" charset="0"/>
                <a:ea typeface="宋体" panose="02010600030101010101" pitchFamily="2" charset="-122"/>
              </a:rPr>
              <a:t>在进行多个收件人群发时，您可以使用邮件群发单显功能，这样每个收件人收到邮件后只看到自己的地址。</a:t>
            </a:r>
            <a:endParaRPr lang="zh-CN" altLang="en-US" sz="1600" dirty="0">
              <a:latin typeface="Calibri" panose="020F0502020204030204" pitchFamily="34" charset="0"/>
              <a:ea typeface="宋体" panose="02010600030101010101" pitchFamily="2" charset="-122"/>
            </a:endParaRPr>
          </a:p>
        </p:txBody>
      </p:sp>
      <p:sp>
        <p:nvSpPr>
          <p:cNvPr id="22" name="矩形 21"/>
          <p:cNvSpPr/>
          <p:nvPr/>
        </p:nvSpPr>
        <p:spPr>
          <a:xfrm>
            <a:off x="7270750" y="3336925"/>
            <a:ext cx="1570038" cy="3698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选择群发单显</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换肤功能</a:t>
            </a:r>
            <a:endParaRPr lang="zh-CN" altLang="en-US" sz="2800"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7347" name="矩形 19"/>
          <p:cNvSpPr/>
          <p:nvPr/>
        </p:nvSpPr>
        <p:spPr>
          <a:xfrm>
            <a:off x="425450" y="1614488"/>
            <a:ext cx="8310563" cy="369887"/>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换肤功能  </a:t>
            </a:r>
            <a:r>
              <a:rPr lang="zh-CN" altLang="zh-CN" sz="1600" dirty="0">
                <a:latin typeface="Calibri" panose="020F0502020204030204" pitchFamily="34" charset="0"/>
                <a:ea typeface="宋体" panose="02010600030101010101" pitchFamily="2" charset="-122"/>
              </a:rPr>
              <a:t>界面精致大气，可自由换肤，给您带来最舒适流畅的体验</a:t>
            </a:r>
            <a:r>
              <a:rPr lang="zh-CN" altLang="en-US" sz="1600" dirty="0">
                <a:latin typeface="Calibri" panose="020F0502020204030204" pitchFamily="34" charset="0"/>
                <a:ea typeface="宋体" panose="02010600030101010101" pitchFamily="2" charset="-122"/>
              </a:rPr>
              <a:t>。</a:t>
            </a:r>
            <a:endParaRPr lang="zh-CN" altLang="en-US" sz="1600" dirty="0">
              <a:latin typeface="Calibri" panose="020F0502020204030204" pitchFamily="34" charset="0"/>
              <a:ea typeface="宋体" panose="02010600030101010101" pitchFamily="2" charset="-122"/>
            </a:endParaRPr>
          </a:p>
        </p:txBody>
      </p:sp>
      <p:pic>
        <p:nvPicPr>
          <p:cNvPr id="57348" name="图片 5"/>
          <p:cNvPicPr>
            <a:picLocks noChangeAspect="1"/>
          </p:cNvPicPr>
          <p:nvPr/>
        </p:nvPicPr>
        <p:blipFill>
          <a:blip r:embed="rId1"/>
          <a:stretch>
            <a:fillRect/>
          </a:stretch>
        </p:blipFill>
        <p:spPr>
          <a:xfrm>
            <a:off x="209550" y="2154238"/>
            <a:ext cx="5389563" cy="2332037"/>
          </a:xfrm>
          <a:prstGeom prst="rect">
            <a:avLst/>
          </a:prstGeom>
          <a:noFill/>
          <a:ln w="9525">
            <a:noFill/>
          </a:ln>
        </p:spPr>
      </p:pic>
      <p:pic>
        <p:nvPicPr>
          <p:cNvPr id="57349" name="图片 6"/>
          <p:cNvPicPr>
            <a:picLocks noChangeAspect="1"/>
          </p:cNvPicPr>
          <p:nvPr/>
        </p:nvPicPr>
        <p:blipFill>
          <a:blip r:embed="rId2"/>
          <a:stretch>
            <a:fillRect/>
          </a:stretch>
        </p:blipFill>
        <p:spPr>
          <a:xfrm>
            <a:off x="3949700" y="2559050"/>
            <a:ext cx="4845050" cy="2116138"/>
          </a:xfrm>
          <a:prstGeom prst="rect">
            <a:avLst/>
          </a:prstGeom>
          <a:noFill/>
          <a:ln w="9525">
            <a:noFill/>
          </a:ln>
        </p:spPr>
      </p:pic>
      <p:pic>
        <p:nvPicPr>
          <p:cNvPr id="57350" name="图片 7"/>
          <p:cNvPicPr>
            <a:picLocks noChangeAspect="1"/>
          </p:cNvPicPr>
          <p:nvPr/>
        </p:nvPicPr>
        <p:blipFill>
          <a:blip r:embed="rId3"/>
          <a:stretch>
            <a:fillRect/>
          </a:stretch>
        </p:blipFill>
        <p:spPr>
          <a:xfrm>
            <a:off x="411163" y="4822825"/>
            <a:ext cx="4083050" cy="1771650"/>
          </a:xfrm>
          <a:prstGeom prst="rect">
            <a:avLst/>
          </a:prstGeom>
          <a:noFill/>
          <a:ln w="9525">
            <a:noFill/>
          </a:ln>
        </p:spPr>
      </p:pic>
      <p:pic>
        <p:nvPicPr>
          <p:cNvPr id="57351" name="图片 8"/>
          <p:cNvPicPr>
            <a:picLocks noChangeAspect="1"/>
          </p:cNvPicPr>
          <p:nvPr/>
        </p:nvPicPr>
        <p:blipFill>
          <a:blip r:embed="rId4"/>
          <a:stretch>
            <a:fillRect/>
          </a:stretch>
        </p:blipFill>
        <p:spPr>
          <a:xfrm>
            <a:off x="1592263" y="4822825"/>
            <a:ext cx="4078287" cy="1771650"/>
          </a:xfrm>
          <a:prstGeom prst="rect">
            <a:avLst/>
          </a:prstGeom>
          <a:noFill/>
          <a:ln w="9525">
            <a:noFill/>
          </a:ln>
        </p:spPr>
      </p:pic>
      <p:pic>
        <p:nvPicPr>
          <p:cNvPr id="57352" name="图片 9"/>
          <p:cNvPicPr>
            <a:picLocks noChangeAspect="1"/>
          </p:cNvPicPr>
          <p:nvPr/>
        </p:nvPicPr>
        <p:blipFill>
          <a:blip r:embed="rId5"/>
          <a:stretch>
            <a:fillRect/>
          </a:stretch>
        </p:blipFill>
        <p:spPr>
          <a:xfrm>
            <a:off x="3100388" y="4822825"/>
            <a:ext cx="4119562" cy="1771650"/>
          </a:xfrm>
          <a:prstGeom prst="rect">
            <a:avLst/>
          </a:prstGeom>
          <a:noFill/>
          <a:ln w="9525">
            <a:noFill/>
          </a:ln>
        </p:spPr>
      </p:pic>
      <p:pic>
        <p:nvPicPr>
          <p:cNvPr id="57353" name="图片 10"/>
          <p:cNvPicPr>
            <a:picLocks noChangeAspect="1"/>
          </p:cNvPicPr>
          <p:nvPr/>
        </p:nvPicPr>
        <p:blipFill>
          <a:blip r:embed="rId6"/>
          <a:stretch>
            <a:fillRect/>
          </a:stretch>
        </p:blipFill>
        <p:spPr>
          <a:xfrm>
            <a:off x="4632325" y="4822825"/>
            <a:ext cx="4137025" cy="1781175"/>
          </a:xfrm>
          <a:prstGeom prst="rect">
            <a:avLst/>
          </a:prstGeom>
          <a:noFill/>
          <a:ln w="9525">
            <a:noFill/>
          </a:ln>
        </p:spPr>
      </p:pic>
      <p:sp>
        <p:nvSpPr>
          <p:cNvPr id="17" name="矩形 16"/>
          <p:cNvSpPr/>
          <p:nvPr/>
        </p:nvSpPr>
        <p:spPr>
          <a:xfrm>
            <a:off x="1541463" y="3433763"/>
            <a:ext cx="1570038" cy="36830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中国红</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18" name="矩形 17"/>
          <p:cNvSpPr/>
          <p:nvPr/>
        </p:nvSpPr>
        <p:spPr>
          <a:xfrm>
            <a:off x="5199063" y="3433763"/>
            <a:ext cx="1571625" cy="36830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宝石蓝</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19" name="矩形 18"/>
          <p:cNvSpPr/>
          <p:nvPr/>
        </p:nvSpPr>
        <p:spPr>
          <a:xfrm>
            <a:off x="608013" y="5524500"/>
            <a:ext cx="1571625" cy="36830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春之绿</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2" name="矩形 21"/>
          <p:cNvSpPr/>
          <p:nvPr/>
        </p:nvSpPr>
        <p:spPr>
          <a:xfrm>
            <a:off x="1854200" y="5534025"/>
            <a:ext cx="1571625" cy="3698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夏之韵</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3" name="矩形 22"/>
          <p:cNvSpPr/>
          <p:nvPr/>
        </p:nvSpPr>
        <p:spPr>
          <a:xfrm>
            <a:off x="3414713" y="5534025"/>
            <a:ext cx="1571625" cy="3698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秋之实</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4" name="矩形 23"/>
          <p:cNvSpPr/>
          <p:nvPr/>
        </p:nvSpPr>
        <p:spPr>
          <a:xfrm>
            <a:off x="4975225" y="5538788"/>
            <a:ext cx="1571625" cy="36830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冬之寒</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邮件迁移</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59395" name="图片 8"/>
          <p:cNvPicPr>
            <a:picLocks noChangeAspect="1"/>
          </p:cNvPicPr>
          <p:nvPr/>
        </p:nvPicPr>
        <p:blipFill>
          <a:blip r:embed="rId1"/>
          <a:stretch>
            <a:fillRect/>
          </a:stretch>
        </p:blipFill>
        <p:spPr>
          <a:xfrm>
            <a:off x="676275" y="2847975"/>
            <a:ext cx="7991475" cy="3686175"/>
          </a:xfrm>
          <a:prstGeom prst="rect">
            <a:avLst/>
          </a:prstGeom>
          <a:noFill/>
          <a:ln w="9525">
            <a:noFill/>
          </a:ln>
        </p:spPr>
      </p:pic>
      <p:sp>
        <p:nvSpPr>
          <p:cNvPr id="8" name="矩形 7"/>
          <p:cNvSpPr/>
          <p:nvPr/>
        </p:nvSpPr>
        <p:spPr>
          <a:xfrm>
            <a:off x="7658100" y="3990975"/>
            <a:ext cx="714375" cy="2381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矩形 23"/>
          <p:cNvSpPr/>
          <p:nvPr/>
        </p:nvSpPr>
        <p:spPr>
          <a:xfrm>
            <a:off x="3381375" y="4419600"/>
            <a:ext cx="714375" cy="21145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矩形 25"/>
          <p:cNvSpPr/>
          <p:nvPr/>
        </p:nvSpPr>
        <p:spPr>
          <a:xfrm>
            <a:off x="4867275" y="4276725"/>
            <a:ext cx="2924175" cy="22574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 name="矩形 30"/>
          <p:cNvSpPr/>
          <p:nvPr/>
        </p:nvSpPr>
        <p:spPr>
          <a:xfrm>
            <a:off x="7385050" y="3635375"/>
            <a:ext cx="1260475"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启用搬迁设置</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32" name="矩形 31"/>
          <p:cNvSpPr/>
          <p:nvPr/>
        </p:nvSpPr>
        <p:spPr>
          <a:xfrm>
            <a:off x="3287713" y="4122738"/>
            <a:ext cx="901700"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搬迁状态</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33" name="矩形 32"/>
          <p:cNvSpPr/>
          <p:nvPr/>
        </p:nvSpPr>
        <p:spPr>
          <a:xfrm>
            <a:off x="4960938" y="4291013"/>
            <a:ext cx="1262063" cy="30797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宋体" panose="02010600030101010101" pitchFamily="2" charset="-122"/>
                <a:sym typeface="+mn-ea"/>
              </a:rPr>
              <a:t>搬迁信息统计</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11" name="矩形 10"/>
          <p:cNvSpPr/>
          <p:nvPr/>
        </p:nvSpPr>
        <p:spPr>
          <a:xfrm>
            <a:off x="500063" y="1374775"/>
            <a:ext cx="8262938" cy="1568450"/>
          </a:xfrm>
          <a:prstGeom prst="rect">
            <a:avLst/>
          </a:prstGeom>
        </p:spPr>
        <p:txBody>
          <a:bodyPr>
            <a:spAutoFit/>
          </a:bodyPr>
          <a:lstStyle/>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Ø"/>
              <a:defRPr/>
            </a:pPr>
            <a:r>
              <a:rPr kumimoji="0" lang="zh-CN" altLang="zh-CN" sz="1600" b="0" i="0" u="none" strike="noStrike" kern="1200" cap="none" spc="0" normalizeH="0" baseline="0" noProof="0" dirty="0">
                <a:ln>
                  <a:noFill/>
                </a:ln>
                <a:solidFill>
                  <a:schemeClr val="tx1"/>
                </a:solidFill>
                <a:effectLst/>
                <a:uLnTx/>
                <a:uFillTx/>
                <a:latin typeface="+mn-ea"/>
                <a:ea typeface="+mn-ea"/>
                <a:cs typeface="+mn-cs"/>
                <a:sym typeface="+mn-ea"/>
              </a:rPr>
              <a:t>佑友邮件迁移功能，省去了传统邮件系统，需要网管一个账号一个账号去手动迁移的</a:t>
            </a:r>
            <a:r>
              <a:rPr lang="zh-CN" altLang="zh-CN" sz="1600" strike="noStrike" noProof="0" dirty="0">
                <a:ln>
                  <a:noFill/>
                </a:ln>
                <a:effectLst/>
                <a:uLnTx/>
                <a:uFillTx/>
                <a:latin typeface="+mn-ea"/>
                <a:ea typeface="+mn-ea"/>
                <a:cs typeface="+mn-cs"/>
                <a:sym typeface="+mn-ea"/>
              </a:rPr>
              <a:t>过程</a:t>
            </a:r>
            <a:r>
              <a:rPr kumimoji="0" lang="zh-CN" altLang="zh-CN" sz="1600" b="0" i="0" u="none" strike="noStrike" kern="1200" cap="none" spc="0" normalizeH="0" baseline="0" noProof="0" dirty="0">
                <a:ln>
                  <a:noFill/>
                </a:ln>
                <a:solidFill>
                  <a:schemeClr val="tx1"/>
                </a:solidFill>
                <a:effectLst/>
                <a:uLnTx/>
                <a:uFillTx/>
                <a:latin typeface="+mn-ea"/>
                <a:ea typeface="+mn-ea"/>
                <a:cs typeface="+mn-cs"/>
                <a:sym typeface="+mn-ea"/>
              </a:rPr>
              <a:t>，大大节省了网管的工作量。也不在有需要网管一个账号去创建或者使用导入功能导入账号带来的繁琐。只需要员工自己输入账号密码即可自动保留创建，账号密码均不变，还是沿用原来的老账号老密码。</a:t>
            </a:r>
            <a:endParaRPr kumimoji="0" lang="zh-CN" altLang="zh-CN" sz="1600" b="0" i="0" u="none" strike="noStrike" kern="1200" cap="none" spc="0" normalizeH="0" baseline="0" noProof="0" dirty="0">
              <a:ln>
                <a:noFill/>
              </a:ln>
              <a:solidFill>
                <a:schemeClr val="tx1"/>
              </a:solidFill>
              <a:effectLst/>
              <a:uLnTx/>
              <a:uFillTx/>
              <a:latin typeface="+mn-ea"/>
              <a:ea typeface="+mn-ea"/>
              <a:cs typeface="+mn-cs"/>
              <a:sym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全文搜索</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1443" name="图片 2"/>
          <p:cNvPicPr>
            <a:picLocks noChangeAspect="1"/>
          </p:cNvPicPr>
          <p:nvPr/>
        </p:nvPicPr>
        <p:blipFill>
          <a:blip r:embed="rId1"/>
          <a:stretch>
            <a:fillRect/>
          </a:stretch>
        </p:blipFill>
        <p:spPr>
          <a:xfrm>
            <a:off x="641350" y="1722438"/>
            <a:ext cx="2732088" cy="2063750"/>
          </a:xfrm>
          <a:prstGeom prst="rect">
            <a:avLst/>
          </a:prstGeom>
          <a:noFill/>
          <a:ln w="9525">
            <a:noFill/>
          </a:ln>
        </p:spPr>
      </p:pic>
      <p:pic>
        <p:nvPicPr>
          <p:cNvPr id="61444" name="图片 7"/>
          <p:cNvPicPr>
            <a:picLocks noChangeAspect="1"/>
          </p:cNvPicPr>
          <p:nvPr/>
        </p:nvPicPr>
        <p:blipFill>
          <a:blip r:embed="rId2"/>
          <a:stretch>
            <a:fillRect/>
          </a:stretch>
        </p:blipFill>
        <p:spPr>
          <a:xfrm>
            <a:off x="4751388" y="2251075"/>
            <a:ext cx="3865562" cy="3781425"/>
          </a:xfrm>
          <a:prstGeom prst="rect">
            <a:avLst/>
          </a:prstGeom>
          <a:noFill/>
          <a:ln w="9525">
            <a:noFill/>
          </a:ln>
        </p:spPr>
      </p:pic>
      <p:sp>
        <p:nvSpPr>
          <p:cNvPr id="9" name="矩形 8"/>
          <p:cNvSpPr/>
          <p:nvPr/>
        </p:nvSpPr>
        <p:spPr>
          <a:xfrm>
            <a:off x="641350" y="1722438"/>
            <a:ext cx="2732088" cy="22923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a:xfrm>
            <a:off x="4751388" y="2251075"/>
            <a:ext cx="3865563" cy="37814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矩形 21"/>
          <p:cNvSpPr/>
          <p:nvPr/>
        </p:nvSpPr>
        <p:spPr>
          <a:xfrm>
            <a:off x="4970463" y="2816225"/>
            <a:ext cx="1146175" cy="23637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矩形 22"/>
          <p:cNvSpPr/>
          <p:nvPr/>
        </p:nvSpPr>
        <p:spPr>
          <a:xfrm>
            <a:off x="2251075" y="3028950"/>
            <a:ext cx="2320925" cy="3381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邮件主界面快捷搜索框</a:t>
            </a:r>
            <a:endParaRPr kumimoji="0" lang="en-US" altLang="zh-CN" sz="11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13" name="矩形 12"/>
          <p:cNvSpPr/>
          <p:nvPr/>
        </p:nvSpPr>
        <p:spPr>
          <a:xfrm>
            <a:off x="1427163" y="3511550"/>
            <a:ext cx="968375" cy="34766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5" name="肘形连接符 14"/>
          <p:cNvCxnSpPr>
            <a:stCxn id="13" idx="2"/>
          </p:cNvCxnSpPr>
          <p:nvPr/>
        </p:nvCxnSpPr>
        <p:spPr>
          <a:xfrm rot="16200000" flipH="1">
            <a:off x="2830513" y="2940050"/>
            <a:ext cx="904875" cy="2743200"/>
          </a:xfrm>
          <a:prstGeom prst="bentConnector2">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1451" name="矩形 15"/>
          <p:cNvSpPr/>
          <p:nvPr/>
        </p:nvSpPr>
        <p:spPr>
          <a:xfrm>
            <a:off x="322263" y="5180013"/>
            <a:ext cx="4048125" cy="831850"/>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sz="1600" dirty="0">
                <a:latin typeface="Calibri" panose="020F0502020204030204" pitchFamily="34" charset="0"/>
                <a:ea typeface="宋体" panose="02010600030101010101" pitchFamily="2" charset="-122"/>
              </a:rPr>
              <a:t>可通过全文搜索或高级搜索功能快速定位邮件 ，搜索内容能精确定位到邮件正文、附件等。</a:t>
            </a:r>
            <a:endParaRPr lang="zh-CN" altLang="en-US" sz="1600" dirty="0">
              <a:latin typeface="Calibri" panose="020F0502020204030204" pitchFamily="34" charset="0"/>
              <a:ea typeface="宋体" panose="02010600030101010101" pitchFamily="2" charset="-122"/>
            </a:endParaRPr>
          </a:p>
        </p:txBody>
      </p:sp>
      <p:sp>
        <p:nvSpPr>
          <p:cNvPr id="30" name="矩形 29"/>
          <p:cNvSpPr/>
          <p:nvPr/>
        </p:nvSpPr>
        <p:spPr>
          <a:xfrm>
            <a:off x="6116638" y="3721100"/>
            <a:ext cx="2322513" cy="5857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众多维度精准定位，实现快速查找。</a:t>
            </a:r>
            <a:endParaRPr kumimoji="0" lang="en-US" altLang="zh-CN" sz="11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89" name="图片 8"/>
          <p:cNvPicPr>
            <a:picLocks noChangeAspect="1"/>
          </p:cNvPicPr>
          <p:nvPr/>
        </p:nvPicPr>
        <p:blipFill>
          <a:blip r:embed="rId1"/>
          <a:stretch>
            <a:fillRect/>
          </a:stretch>
        </p:blipFill>
        <p:spPr>
          <a:xfrm>
            <a:off x="219075" y="1560513"/>
            <a:ext cx="5330825" cy="2439987"/>
          </a:xfrm>
          <a:prstGeom prst="rect">
            <a:avLst/>
          </a:prstGeom>
          <a:noFill/>
          <a:ln w="9525">
            <a:noFill/>
          </a:ln>
        </p:spPr>
      </p:pic>
      <p:sp>
        <p:nvSpPr>
          <p:cNvPr id="63490"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邮件监控</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023938" y="1998663"/>
            <a:ext cx="3182938" cy="19145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a:xfrm>
            <a:off x="4362450" y="2203450"/>
            <a:ext cx="557213" cy="3016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63494" name="图片 12"/>
          <p:cNvPicPr>
            <a:picLocks noChangeAspect="1"/>
          </p:cNvPicPr>
          <p:nvPr/>
        </p:nvPicPr>
        <p:blipFill>
          <a:blip r:embed="rId2"/>
          <a:stretch>
            <a:fillRect/>
          </a:stretch>
        </p:blipFill>
        <p:spPr>
          <a:xfrm>
            <a:off x="219075" y="5216525"/>
            <a:ext cx="7135813" cy="1017588"/>
          </a:xfrm>
          <a:prstGeom prst="rect">
            <a:avLst/>
          </a:prstGeom>
          <a:noFill/>
          <a:ln w="9525">
            <a:noFill/>
          </a:ln>
        </p:spPr>
      </p:pic>
      <p:sp>
        <p:nvSpPr>
          <p:cNvPr id="22" name="矩形 21"/>
          <p:cNvSpPr/>
          <p:nvPr/>
        </p:nvSpPr>
        <p:spPr>
          <a:xfrm>
            <a:off x="500063" y="5932488"/>
            <a:ext cx="6686550" cy="3016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5" name="肘形连接符 14"/>
          <p:cNvCxnSpPr/>
          <p:nvPr/>
        </p:nvCxnSpPr>
        <p:spPr>
          <a:xfrm rot="5400000">
            <a:off x="4201319" y="2647156"/>
            <a:ext cx="576263" cy="438150"/>
          </a:xfrm>
          <a:prstGeom prst="bentConnector3">
            <a:avLst>
              <a:gd name="adj1" fmla="val 100794"/>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2524125" y="4000500"/>
            <a:ext cx="0" cy="1931988"/>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2476500" y="3227388"/>
            <a:ext cx="2622550" cy="33972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设置监控账号与被监控账号</a:t>
            </a:r>
            <a:endParaRPr kumimoji="0" lang="en-US" altLang="zh-CN" sz="11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31" name="矩形 30"/>
          <p:cNvSpPr/>
          <p:nvPr/>
        </p:nvSpPr>
        <p:spPr>
          <a:xfrm>
            <a:off x="1085850" y="3575050"/>
            <a:ext cx="1438275" cy="3381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设置监控方向</a:t>
            </a:r>
            <a:endParaRPr kumimoji="0" lang="en-US" altLang="zh-CN" sz="11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32" name="矩形 31"/>
          <p:cNvSpPr/>
          <p:nvPr/>
        </p:nvSpPr>
        <p:spPr>
          <a:xfrm>
            <a:off x="2465388" y="4835525"/>
            <a:ext cx="1439863" cy="3381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设置完成</a:t>
            </a:r>
            <a:endParaRPr kumimoji="0" lang="en-US" altLang="zh-CN" sz="11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4" name="矩形 23"/>
          <p:cNvSpPr/>
          <p:nvPr/>
        </p:nvSpPr>
        <p:spPr>
          <a:xfrm>
            <a:off x="5608638" y="1477963"/>
            <a:ext cx="3333750" cy="3832225"/>
          </a:xfrm>
          <a:prstGeom prst="rect">
            <a:avLst/>
          </a:prstGeom>
        </p:spPr>
        <p:txBody>
          <a:bodyPr>
            <a:spAutoFit/>
          </a:bodyPr>
          <a:lstStyle/>
          <a:p>
            <a:pPr marL="285750" marR="0" lvl="0" indent="-285750" algn="just" defTabSz="914400" rtl="0" eaLnBrk="0" fontAlgn="base" latinLnBrk="0" hangingPunct="0">
              <a:lnSpc>
                <a:spcPct val="150000"/>
              </a:lnSpc>
              <a:spcBef>
                <a:spcPts val="600"/>
              </a:spcBef>
              <a:spcAft>
                <a:spcPts val="0"/>
              </a:spcAft>
              <a:buClrTx/>
              <a:buSzTx/>
              <a:buFont typeface="Wingdings" panose="05000000000000000000" pitchFamily="2" charset="2"/>
              <a:buChar char="Ø"/>
              <a:tabLst>
                <a:tab pos="533400" algn="l"/>
              </a:tabLst>
              <a:defRPr/>
            </a:pPr>
            <a:r>
              <a:rPr kumimoji="0" lang="zh-CN" altLang="zh-CN" sz="1800" b="1"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sym typeface="+mn-ea"/>
              </a:rPr>
              <a:t>邮件监控</a:t>
            </a: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sym typeface="+mn-ea"/>
              </a:rPr>
              <a:t>：可以根据具体需要，对全局的邮件进行监控，也可以设置成部门主管分别对各部门邮件进行监控，监控的内容包括收信人、发信人、邮件主题、内容、附件内容等；所有监控对象和监控人的定义均由管理员设定。</a:t>
            </a:r>
            <a:endPar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7" name="图片 5"/>
          <p:cNvPicPr>
            <a:picLocks noChangeAspect="1"/>
          </p:cNvPicPr>
          <p:nvPr/>
        </p:nvPicPr>
        <p:blipFill>
          <a:blip r:embed="rId1"/>
          <a:stretch>
            <a:fillRect/>
          </a:stretch>
        </p:blipFill>
        <p:spPr>
          <a:xfrm>
            <a:off x="714375" y="5334000"/>
            <a:ext cx="6472238" cy="866775"/>
          </a:xfrm>
          <a:prstGeom prst="rect">
            <a:avLst/>
          </a:prstGeom>
          <a:noFill/>
          <a:ln w="9525">
            <a:noFill/>
          </a:ln>
        </p:spPr>
      </p:pic>
      <p:pic>
        <p:nvPicPr>
          <p:cNvPr id="65538" name="图片 22"/>
          <p:cNvPicPr>
            <a:picLocks noChangeAspect="1"/>
          </p:cNvPicPr>
          <p:nvPr/>
        </p:nvPicPr>
        <p:blipFill>
          <a:blip r:embed="rId2"/>
          <a:stretch>
            <a:fillRect/>
          </a:stretch>
        </p:blipFill>
        <p:spPr>
          <a:xfrm>
            <a:off x="125413" y="1535113"/>
            <a:ext cx="5794375" cy="2532062"/>
          </a:xfrm>
          <a:prstGeom prst="rect">
            <a:avLst/>
          </a:prstGeom>
          <a:noFill/>
          <a:ln w="9525">
            <a:noFill/>
          </a:ln>
        </p:spPr>
      </p:pic>
      <p:sp>
        <p:nvSpPr>
          <p:cNvPr id="65539"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邮件审核</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023938" y="1998663"/>
            <a:ext cx="3182938" cy="19145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矩形 18"/>
          <p:cNvSpPr/>
          <p:nvPr/>
        </p:nvSpPr>
        <p:spPr>
          <a:xfrm>
            <a:off x="4718050" y="2203450"/>
            <a:ext cx="558800" cy="3016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矩形 21"/>
          <p:cNvSpPr/>
          <p:nvPr/>
        </p:nvSpPr>
        <p:spPr>
          <a:xfrm>
            <a:off x="714375" y="5767388"/>
            <a:ext cx="6472238" cy="3016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5" name="肘形连接符 14"/>
          <p:cNvCxnSpPr/>
          <p:nvPr/>
        </p:nvCxnSpPr>
        <p:spPr>
          <a:xfrm rot="10800000" flipV="1">
            <a:off x="4270375" y="2505075"/>
            <a:ext cx="727075" cy="649288"/>
          </a:xfrm>
          <a:prstGeom prst="bentConnector3">
            <a:avLst>
              <a:gd name="adj1" fmla="val -7862"/>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2524125" y="4000500"/>
            <a:ext cx="0" cy="1284288"/>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2841625" y="3314700"/>
            <a:ext cx="2622550" cy="3381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设置审核员与被审核账号</a:t>
            </a:r>
            <a:endParaRPr kumimoji="0" lang="en-US" altLang="zh-CN" sz="11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18" name="矩形 17"/>
          <p:cNvSpPr/>
          <p:nvPr/>
        </p:nvSpPr>
        <p:spPr>
          <a:xfrm>
            <a:off x="1049338" y="3975100"/>
            <a:ext cx="3257550" cy="3381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设置需审核的接收域与审核有效期</a:t>
            </a:r>
            <a:endParaRPr kumimoji="0" lang="en-US" altLang="zh-CN" sz="11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21" name="矩形 20"/>
          <p:cNvSpPr/>
          <p:nvPr/>
        </p:nvSpPr>
        <p:spPr>
          <a:xfrm>
            <a:off x="2465388" y="4835525"/>
            <a:ext cx="1439863" cy="3381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设置完成</a:t>
            </a:r>
            <a:endParaRPr kumimoji="0" lang="en-US" altLang="zh-CN" sz="11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8" name="矩形 7"/>
          <p:cNvSpPr/>
          <p:nvPr/>
        </p:nvSpPr>
        <p:spPr>
          <a:xfrm>
            <a:off x="5976938" y="2354263"/>
            <a:ext cx="2984500" cy="2117725"/>
          </a:xfrm>
          <a:prstGeom prst="rect">
            <a:avLst/>
          </a:prstGeom>
        </p:spPr>
        <p:txBody>
          <a:bodyPr>
            <a:spAutoFit/>
          </a:bodyPr>
          <a:lstStyle/>
          <a:p>
            <a:pPr marL="285750" marR="0" lvl="0" indent="-285750" algn="just" defTabSz="914400" rtl="0" eaLnBrk="0" fontAlgn="base" latinLnBrk="0" hangingPunct="0">
              <a:lnSpc>
                <a:spcPct val="150000"/>
              </a:lnSpc>
              <a:spcBef>
                <a:spcPts val="600"/>
              </a:spcBef>
              <a:spcAft>
                <a:spcPts val="0"/>
              </a:spcAft>
              <a:buClrTx/>
              <a:buSzTx/>
              <a:buFont typeface="Wingdings" panose="05000000000000000000" pitchFamily="2" charset="2"/>
              <a:buChar char="Ø"/>
              <a:tabLst>
                <a:tab pos="533400" algn="l"/>
              </a:tabLst>
              <a:defRPr/>
            </a:pPr>
            <a:r>
              <a:rPr kumimoji="0" lang="zh-CN" altLang="zh-CN" sz="1800" b="1"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sym typeface="+mn-ea"/>
              </a:rPr>
              <a:t>邮件审核</a:t>
            </a: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sym typeface="+mn-ea"/>
              </a:rPr>
              <a:t>：可以定义用户能否自由发送邮件、还是必须通过指定人员审核后发出，保障邮件内容安全；</a:t>
            </a:r>
            <a:endPar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全面的数据报表</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549275" y="1670050"/>
            <a:ext cx="3867150" cy="5238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accent4">
                    <a:lumMod val="75000"/>
                  </a:schemeClr>
                </a:solidFill>
                <a:effectLst/>
                <a:uLnTx/>
                <a:uFillTx/>
                <a:latin typeface="Calibri" panose="020F0502020204030204" pitchFamily="34" charset="0"/>
                <a:ea typeface="宋体" panose="02010600030101010101" pitchFamily="2" charset="-122"/>
                <a:cs typeface="+mn-cs"/>
                <a:sym typeface="+mn-ea"/>
              </a:rPr>
              <a:t>邮箱访问情况：</a:t>
            </a:r>
            <a:r>
              <a:rPr kumimoji="0" lang="zh-CN" altLang="en-US" sz="1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rPr>
              <a:t>统计时间内用户访问邮件系统 的方式和渠道并记录top50用户。</a:t>
            </a:r>
            <a:endParaRPr kumimoji="0" lang="zh-CN" altLang="en-US" sz="1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endParaRPr>
          </a:p>
        </p:txBody>
      </p:sp>
      <p:sp>
        <p:nvSpPr>
          <p:cNvPr id="24" name="矩形 23"/>
          <p:cNvSpPr/>
          <p:nvPr/>
        </p:nvSpPr>
        <p:spPr>
          <a:xfrm>
            <a:off x="4900613" y="1670050"/>
            <a:ext cx="3868738" cy="5238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accent4">
                    <a:lumMod val="75000"/>
                  </a:schemeClr>
                </a:solidFill>
                <a:effectLst/>
                <a:uLnTx/>
                <a:uFillTx/>
                <a:latin typeface="Calibri" panose="020F0502020204030204" pitchFamily="34" charset="0"/>
                <a:ea typeface="宋体" panose="02010600030101010101" pitchFamily="2" charset="-122"/>
                <a:cs typeface="+mn-cs"/>
                <a:sym typeface="+mn-ea"/>
              </a:rPr>
              <a:t>邮件收发量：</a:t>
            </a:r>
            <a:r>
              <a:rPr kumimoji="0" lang="zh-CN" altLang="en-US" sz="1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rPr>
              <a:t>统计时间内用户访问邮件系统 的方式和渠道并记录top50用户。</a:t>
            </a:r>
            <a:endParaRPr kumimoji="0" lang="zh-CN" altLang="en-US" sz="1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endParaRPr>
          </a:p>
        </p:txBody>
      </p:sp>
      <p:sp>
        <p:nvSpPr>
          <p:cNvPr id="25" name="矩形 24"/>
          <p:cNvSpPr/>
          <p:nvPr/>
        </p:nvSpPr>
        <p:spPr>
          <a:xfrm>
            <a:off x="549275" y="4240213"/>
            <a:ext cx="3867150" cy="5222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accent4">
                    <a:lumMod val="75000"/>
                  </a:schemeClr>
                </a:solidFill>
                <a:effectLst/>
                <a:uLnTx/>
                <a:uFillTx/>
                <a:latin typeface="Calibri" panose="020F0502020204030204" pitchFamily="34" charset="0"/>
                <a:ea typeface="宋体" panose="02010600030101010101" pitchFamily="2" charset="-122"/>
                <a:cs typeface="+mn-cs"/>
                <a:sym typeface="+mn-ea"/>
              </a:rPr>
              <a:t>登录分布统计：</a:t>
            </a:r>
            <a:r>
              <a:rPr kumimoji="0" lang="zh-CN" altLang="en-US" sz="1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rPr>
              <a:t>统计时间内用户访问邮件系统 的方式和渠道并记录top50用户。</a:t>
            </a:r>
            <a:endParaRPr kumimoji="0" lang="zh-CN" altLang="en-US" sz="1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endParaRPr>
          </a:p>
        </p:txBody>
      </p:sp>
      <p:sp>
        <p:nvSpPr>
          <p:cNvPr id="26" name="矩形 25"/>
          <p:cNvSpPr/>
          <p:nvPr/>
        </p:nvSpPr>
        <p:spPr>
          <a:xfrm>
            <a:off x="4900613" y="4240213"/>
            <a:ext cx="3868738" cy="5222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accent4">
                    <a:lumMod val="75000"/>
                  </a:schemeClr>
                </a:solidFill>
                <a:effectLst/>
                <a:uLnTx/>
                <a:uFillTx/>
                <a:latin typeface="Calibri" panose="020F0502020204030204" pitchFamily="34" charset="0"/>
                <a:ea typeface="宋体" panose="02010600030101010101" pitchFamily="2" charset="-122"/>
                <a:cs typeface="+mn-cs"/>
                <a:sym typeface="+mn-ea"/>
              </a:rPr>
              <a:t>登录活跃统计：</a:t>
            </a:r>
            <a:r>
              <a:rPr kumimoji="0" lang="zh-CN" altLang="en-US" sz="1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rPr>
              <a:t>统计时间内用户访问邮件系统 的方式和渠道并记录top50用户。</a:t>
            </a:r>
            <a:endParaRPr kumimoji="0" lang="zh-CN" altLang="en-US" sz="14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endParaRPr>
          </a:p>
        </p:txBody>
      </p:sp>
      <p:pic>
        <p:nvPicPr>
          <p:cNvPr id="67591" name="图片 3"/>
          <p:cNvPicPr>
            <a:picLocks noChangeAspect="1"/>
          </p:cNvPicPr>
          <p:nvPr/>
        </p:nvPicPr>
        <p:blipFill>
          <a:blip r:embed="rId1"/>
          <a:stretch>
            <a:fillRect/>
          </a:stretch>
        </p:blipFill>
        <p:spPr>
          <a:xfrm>
            <a:off x="5562600" y="3208338"/>
            <a:ext cx="2468563" cy="1031875"/>
          </a:xfrm>
          <a:prstGeom prst="rect">
            <a:avLst/>
          </a:prstGeom>
          <a:noFill/>
          <a:ln w="9525">
            <a:noFill/>
          </a:ln>
        </p:spPr>
      </p:pic>
      <p:pic>
        <p:nvPicPr>
          <p:cNvPr id="67592" name="图片 2"/>
          <p:cNvPicPr>
            <a:picLocks noChangeAspect="1"/>
          </p:cNvPicPr>
          <p:nvPr/>
        </p:nvPicPr>
        <p:blipFill>
          <a:blip r:embed="rId2"/>
          <a:stretch>
            <a:fillRect/>
          </a:stretch>
        </p:blipFill>
        <p:spPr>
          <a:xfrm>
            <a:off x="5589588" y="2263775"/>
            <a:ext cx="2414587" cy="952500"/>
          </a:xfrm>
          <a:prstGeom prst="rect">
            <a:avLst/>
          </a:prstGeom>
          <a:noFill/>
          <a:ln w="9525">
            <a:noFill/>
          </a:ln>
        </p:spPr>
      </p:pic>
      <p:pic>
        <p:nvPicPr>
          <p:cNvPr id="67593" name="图片 6"/>
          <p:cNvPicPr>
            <a:picLocks noChangeAspect="1"/>
          </p:cNvPicPr>
          <p:nvPr/>
        </p:nvPicPr>
        <p:blipFill>
          <a:blip r:embed="rId3"/>
          <a:stretch>
            <a:fillRect/>
          </a:stretch>
        </p:blipFill>
        <p:spPr>
          <a:xfrm>
            <a:off x="666750" y="4768850"/>
            <a:ext cx="3549650" cy="1868488"/>
          </a:xfrm>
          <a:prstGeom prst="rect">
            <a:avLst/>
          </a:prstGeom>
          <a:noFill/>
          <a:ln w="9525">
            <a:noFill/>
          </a:ln>
        </p:spPr>
      </p:pic>
      <p:pic>
        <p:nvPicPr>
          <p:cNvPr id="67594" name="图片 8"/>
          <p:cNvPicPr>
            <a:picLocks noChangeAspect="1"/>
          </p:cNvPicPr>
          <p:nvPr/>
        </p:nvPicPr>
        <p:blipFill>
          <a:blip r:embed="rId4"/>
          <a:stretch>
            <a:fillRect/>
          </a:stretch>
        </p:blipFill>
        <p:spPr>
          <a:xfrm>
            <a:off x="549275" y="2349500"/>
            <a:ext cx="3775075" cy="1884363"/>
          </a:xfrm>
          <a:prstGeom prst="rect">
            <a:avLst/>
          </a:prstGeom>
          <a:noFill/>
          <a:ln w="9525">
            <a:noFill/>
          </a:ln>
        </p:spPr>
      </p:pic>
      <p:pic>
        <p:nvPicPr>
          <p:cNvPr id="67595" name="图片 9"/>
          <p:cNvPicPr>
            <a:picLocks noChangeAspect="1"/>
          </p:cNvPicPr>
          <p:nvPr/>
        </p:nvPicPr>
        <p:blipFill>
          <a:blip r:embed="rId5"/>
          <a:stretch>
            <a:fillRect/>
          </a:stretch>
        </p:blipFill>
        <p:spPr>
          <a:xfrm>
            <a:off x="4900613" y="4795838"/>
            <a:ext cx="3776662" cy="1930400"/>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AutoShape 20"/>
          <p:cNvSpPr/>
          <p:nvPr/>
        </p:nvSpPr>
        <p:spPr>
          <a:xfrm>
            <a:off x="2646363" y="1166813"/>
            <a:ext cx="4278312" cy="576262"/>
          </a:xfrm>
          <a:prstGeom prst="roundRect">
            <a:avLst>
              <a:gd name="adj" fmla="val 50000"/>
            </a:avLst>
          </a:prstGeom>
          <a:gradFill rotWithShape="1">
            <a:gsLst>
              <a:gs pos="0">
                <a:srgbClr val="F8F8F8"/>
              </a:gs>
              <a:gs pos="100000">
                <a:srgbClr val="BEBEBE"/>
              </a:gs>
            </a:gsLst>
            <a:lin ang="5400000"/>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69634" name="Rectangle 22"/>
          <p:cNvSpPr/>
          <p:nvPr/>
        </p:nvSpPr>
        <p:spPr>
          <a:xfrm>
            <a:off x="3576638" y="1254125"/>
            <a:ext cx="1547812" cy="417513"/>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Times New Roman" panose="02020603050405020304" pitchFamily="18" charset="0"/>
                <a:ea typeface="微软雅黑" panose="020B0503020204020204" pitchFamily="34" charset="-122"/>
                <a:sym typeface="Arial" panose="020B0604020202020204" pitchFamily="34" charset="0"/>
              </a:rPr>
              <a:t>底层垃圾库</a:t>
            </a:r>
            <a:endParaRPr lang="zh-CN" altLang="en-US" sz="2000" dirty="0">
              <a:solidFill>
                <a:srgbClr val="404345"/>
              </a:solidFill>
              <a:latin typeface="Times New Roman" panose="02020603050405020304" pitchFamily="18" charset="0"/>
              <a:ea typeface="微软雅黑" panose="020B0503020204020204" pitchFamily="34" charset="-122"/>
              <a:sym typeface="Arial" panose="020B0604020202020204" pitchFamily="34" charset="0"/>
            </a:endParaRPr>
          </a:p>
        </p:txBody>
      </p:sp>
      <p:sp>
        <p:nvSpPr>
          <p:cNvPr id="69635" name="AutoShape 20"/>
          <p:cNvSpPr/>
          <p:nvPr/>
        </p:nvSpPr>
        <p:spPr>
          <a:xfrm>
            <a:off x="2646363" y="5246688"/>
            <a:ext cx="4278312" cy="577850"/>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69636" name="AutoShape 20"/>
          <p:cNvSpPr/>
          <p:nvPr/>
        </p:nvSpPr>
        <p:spPr>
          <a:xfrm>
            <a:off x="3862388" y="3981450"/>
            <a:ext cx="4278312" cy="576263"/>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69637" name="Rectangle 22"/>
          <p:cNvSpPr/>
          <p:nvPr/>
        </p:nvSpPr>
        <p:spPr>
          <a:xfrm>
            <a:off x="3576638" y="5335588"/>
            <a:ext cx="2846387" cy="415925"/>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Times New Roman" panose="02020603050405020304" pitchFamily="18" charset="0"/>
                <a:ea typeface="微软雅黑" panose="020B0503020204020204" pitchFamily="34" charset="-122"/>
                <a:sym typeface="Arial" panose="020B0604020202020204" pitchFamily="34" charset="0"/>
              </a:rPr>
              <a:t>自学机制</a:t>
            </a:r>
            <a:endParaRPr lang="zh-CN" altLang="en-US" sz="2000" dirty="0">
              <a:solidFill>
                <a:srgbClr val="404345"/>
              </a:solidFill>
              <a:latin typeface="Times New Roman" panose="02020603050405020304" pitchFamily="18" charset="0"/>
              <a:ea typeface="微软雅黑" panose="020B0503020204020204" pitchFamily="34" charset="-122"/>
              <a:sym typeface="Arial" panose="020B0604020202020204" pitchFamily="34" charset="0"/>
            </a:endParaRPr>
          </a:p>
        </p:txBody>
      </p:sp>
      <p:sp>
        <p:nvSpPr>
          <p:cNvPr id="69638" name="Rectangle 22"/>
          <p:cNvSpPr/>
          <p:nvPr/>
        </p:nvSpPr>
        <p:spPr>
          <a:xfrm>
            <a:off x="4792663" y="4035425"/>
            <a:ext cx="3095625" cy="417513"/>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Times New Roman" panose="02020603050405020304" pitchFamily="18" charset="0"/>
                <a:ea typeface="微软雅黑" panose="020B0503020204020204" pitchFamily="34" charset="-122"/>
                <a:sym typeface="Arial" panose="020B0604020202020204" pitchFamily="34" charset="0"/>
              </a:rPr>
              <a:t>关键字过滤</a:t>
            </a:r>
            <a:endParaRPr lang="zh-CN" altLang="en-US" sz="2000" dirty="0">
              <a:solidFill>
                <a:srgbClr val="404345"/>
              </a:solidFill>
              <a:latin typeface="Times New Roman" panose="02020603050405020304" pitchFamily="18" charset="0"/>
              <a:ea typeface="微软雅黑" panose="020B0503020204020204" pitchFamily="34" charset="-122"/>
              <a:sym typeface="Arial" panose="020B0604020202020204" pitchFamily="34" charset="0"/>
            </a:endParaRPr>
          </a:p>
        </p:txBody>
      </p:sp>
      <p:sp>
        <p:nvSpPr>
          <p:cNvPr id="69639" name="AutoShape 20"/>
          <p:cNvSpPr/>
          <p:nvPr/>
        </p:nvSpPr>
        <p:spPr>
          <a:xfrm>
            <a:off x="3862388" y="2635250"/>
            <a:ext cx="4278312" cy="576263"/>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69640" name="Rectangle 22"/>
          <p:cNvSpPr/>
          <p:nvPr/>
        </p:nvSpPr>
        <p:spPr>
          <a:xfrm>
            <a:off x="4792663" y="2733675"/>
            <a:ext cx="3095625" cy="398780"/>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Times New Roman" panose="02020603050405020304" pitchFamily="18" charset="0"/>
                <a:ea typeface="微软雅黑" panose="020B0503020204020204" pitchFamily="34" charset="-122"/>
                <a:sym typeface="Arial" panose="020B0604020202020204" pitchFamily="34" charset="0"/>
              </a:rPr>
              <a:t>黑白名单功能</a:t>
            </a:r>
            <a:endParaRPr lang="zh-CN" altLang="en-US" sz="2000" dirty="0">
              <a:solidFill>
                <a:srgbClr val="404345"/>
              </a:solidFill>
              <a:latin typeface="Times New Roman" panose="02020603050405020304" pitchFamily="18" charset="0"/>
              <a:ea typeface="微软雅黑" panose="020B0503020204020204" pitchFamily="34" charset="-122"/>
              <a:sym typeface="Arial" panose="020B0604020202020204" pitchFamily="34" charset="0"/>
            </a:endParaRPr>
          </a:p>
        </p:txBody>
      </p:sp>
      <p:sp>
        <p:nvSpPr>
          <p:cNvPr id="69641" name="AutoShape 20"/>
          <p:cNvSpPr/>
          <p:nvPr/>
        </p:nvSpPr>
        <p:spPr>
          <a:xfrm>
            <a:off x="611188" y="2427288"/>
            <a:ext cx="2220912" cy="2135187"/>
          </a:xfrm>
          <a:prstGeom prst="roundRect">
            <a:avLst>
              <a:gd name="adj" fmla="val 50000"/>
            </a:avLst>
          </a:prstGeom>
          <a:gradFill rotWithShape="1">
            <a:gsLst>
              <a:gs pos="0">
                <a:srgbClr val="F8F8F8"/>
              </a:gs>
              <a:gs pos="100000">
                <a:srgbClr val="BEBEBE"/>
              </a:gs>
            </a:gsLst>
            <a:lin ang="5400000"/>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69642" name="Text Box 33"/>
          <p:cNvSpPr txBox="1"/>
          <p:nvPr/>
        </p:nvSpPr>
        <p:spPr>
          <a:xfrm>
            <a:off x="576263" y="3221038"/>
            <a:ext cx="2290762" cy="549275"/>
          </a:xfrm>
          <a:prstGeom prst="rect">
            <a:avLst/>
          </a:prstGeom>
          <a:noFill/>
          <a:ln w="9525">
            <a:noFill/>
          </a:ln>
        </p:spPr>
        <p:txBody>
          <a:bodyPr anchor="t">
            <a:spAutoFit/>
          </a:bodyPr>
          <a:p>
            <a:pPr algn="ctr">
              <a:buFont typeface="Arial" panose="020B0604020202020204" pitchFamily="34" charset="0"/>
              <a:buNone/>
            </a:pPr>
            <a:r>
              <a:rPr lang="zh-CN" altLang="en-US" sz="2800" b="1" dirty="0">
                <a:solidFill>
                  <a:srgbClr val="404345"/>
                </a:solidFill>
                <a:latin typeface="Times New Roman" panose="02020603050405020304" pitchFamily="18" charset="0"/>
                <a:ea typeface="微软雅黑" panose="020B0503020204020204" pitchFamily="34" charset="-122"/>
              </a:rPr>
              <a:t>反垃圾系统</a:t>
            </a:r>
            <a:endParaRPr lang="zh-CN" altLang="en-US" sz="2800" b="1" dirty="0">
              <a:solidFill>
                <a:srgbClr val="404345"/>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组合 26"/>
          <p:cNvPicPr>
            <a:picLocks noGrp="1" noChangeAspect="1"/>
          </p:cNvPicPr>
          <p:nvPr/>
        </p:nvPicPr>
        <p:blipFill>
          <a:blip r:embed="rId1"/>
          <a:stretch>
            <a:fillRect/>
          </a:stretch>
        </p:blipFill>
        <p:spPr>
          <a:xfrm>
            <a:off x="1352550" y="4229100"/>
            <a:ext cx="758825" cy="1754188"/>
          </a:xfrm>
          <a:prstGeom prst="rect">
            <a:avLst/>
          </a:prstGeom>
          <a:noFill/>
          <a:ln w="9525">
            <a:noFill/>
          </a:ln>
        </p:spPr>
      </p:pic>
      <p:pic>
        <p:nvPicPr>
          <p:cNvPr id="8194" name="组合 30"/>
          <p:cNvPicPr>
            <a:picLocks noGrp="1" noChangeAspect="1"/>
          </p:cNvPicPr>
          <p:nvPr/>
        </p:nvPicPr>
        <p:blipFill>
          <a:blip r:embed="rId2"/>
          <a:stretch>
            <a:fillRect/>
          </a:stretch>
        </p:blipFill>
        <p:spPr>
          <a:xfrm>
            <a:off x="7131050" y="3644900"/>
            <a:ext cx="758825" cy="2173288"/>
          </a:xfrm>
          <a:prstGeom prst="rect">
            <a:avLst/>
          </a:prstGeom>
          <a:noFill/>
          <a:ln w="9525">
            <a:noFill/>
          </a:ln>
        </p:spPr>
      </p:pic>
      <p:pic>
        <p:nvPicPr>
          <p:cNvPr id="8195" name="组合 36"/>
          <p:cNvPicPr>
            <a:picLocks noGrp="1" noChangeAspect="1"/>
          </p:cNvPicPr>
          <p:nvPr/>
        </p:nvPicPr>
        <p:blipFill>
          <a:blip r:embed="rId3"/>
          <a:stretch>
            <a:fillRect/>
          </a:stretch>
        </p:blipFill>
        <p:spPr>
          <a:xfrm>
            <a:off x="3975100" y="3436938"/>
            <a:ext cx="758825" cy="2678112"/>
          </a:xfrm>
          <a:prstGeom prst="rect">
            <a:avLst/>
          </a:prstGeom>
          <a:noFill/>
          <a:ln w="9525">
            <a:noFill/>
          </a:ln>
        </p:spPr>
      </p:pic>
      <p:sp>
        <p:nvSpPr>
          <p:cNvPr id="45" name="矩形 44"/>
          <p:cNvSpPr/>
          <p:nvPr/>
        </p:nvSpPr>
        <p:spPr>
          <a:xfrm>
            <a:off x="1265238" y="5837238"/>
            <a:ext cx="1219200" cy="400050"/>
          </a:xfrm>
          <a:prstGeom prst="rect">
            <a:avLst/>
          </a:prstGeom>
          <a:solidFill>
            <a:schemeClr val="accent3">
              <a:lumMod val="65000"/>
            </a:schemeClr>
          </a:solid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mn-ea"/>
              </a:rPr>
              <a:t>专注</a:t>
            </a:r>
            <a:r>
              <a:rPr kumimoji="0" lang="en-US" altLang="zh-CN"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mn-ea"/>
              </a:rPr>
              <a:t>19</a:t>
            </a:r>
            <a:r>
              <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mn-ea"/>
              </a:rPr>
              <a:t>年</a:t>
            </a:r>
            <a:endPar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mn-ea"/>
            </a:endParaRPr>
          </a:p>
        </p:txBody>
      </p:sp>
      <p:sp>
        <p:nvSpPr>
          <p:cNvPr id="47" name="矩形 46"/>
          <p:cNvSpPr/>
          <p:nvPr/>
        </p:nvSpPr>
        <p:spPr>
          <a:xfrm>
            <a:off x="3143250" y="5981700"/>
            <a:ext cx="2508250" cy="400050"/>
          </a:xfrm>
          <a:prstGeom prst="rect">
            <a:avLst/>
          </a:prstGeom>
          <a:solidFill>
            <a:schemeClr val="accent3">
              <a:lumMod val="65000"/>
            </a:schemeClr>
          </a:solid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mn-ea"/>
              </a:rPr>
              <a:t>企业网络一体化网关</a:t>
            </a:r>
            <a:endPar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mn-ea"/>
            </a:endParaRPr>
          </a:p>
        </p:txBody>
      </p:sp>
      <p:sp>
        <p:nvSpPr>
          <p:cNvPr id="48" name="矩形 47"/>
          <p:cNvSpPr/>
          <p:nvPr/>
        </p:nvSpPr>
        <p:spPr>
          <a:xfrm>
            <a:off x="6540500" y="5764213"/>
            <a:ext cx="1990725" cy="400050"/>
          </a:xfrm>
          <a:prstGeom prst="rect">
            <a:avLst/>
          </a:prstGeom>
          <a:solidFill>
            <a:schemeClr val="accent3">
              <a:lumMod val="65000"/>
            </a:schemeClr>
          </a:solid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mn-ea"/>
              </a:rPr>
              <a:t>专业的研发团队</a:t>
            </a:r>
            <a:endParaRPr kumimoji="0" lang="zh-CN" altLang="en-US" sz="2000" b="1" i="0" u="none" strike="noStrike" kern="1200" cap="none" spc="0" normalizeH="0" baseline="0" noProof="0" dirty="0">
              <a:ln>
                <a:noFill/>
              </a:ln>
              <a:solidFill>
                <a:schemeClr val="bg1"/>
              </a:solidFill>
              <a:effectLst/>
              <a:uLnTx/>
              <a:uFillTx/>
              <a:latin typeface="方正姚体" panose="02010601030101010101" pitchFamily="2" charset="-122"/>
              <a:ea typeface="方正姚体" panose="02010601030101010101" pitchFamily="2" charset="-122"/>
              <a:cs typeface="+mn-cs"/>
              <a:sym typeface="+mn-ea"/>
            </a:endParaRPr>
          </a:p>
        </p:txBody>
      </p:sp>
      <p:sp>
        <p:nvSpPr>
          <p:cNvPr id="20" name="矩形 19"/>
          <p:cNvSpPr/>
          <p:nvPr/>
        </p:nvSpPr>
        <p:spPr>
          <a:xfrm>
            <a:off x="0" y="1209675"/>
            <a:ext cx="9144000" cy="353536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7D7A"/>
              </a:solidFill>
              <a:effectLst/>
              <a:uLnTx/>
              <a:uFillTx/>
              <a:latin typeface="+mn-lt"/>
              <a:ea typeface="+mn-ea"/>
              <a:cs typeface="+mn-cs"/>
            </a:endParaRPr>
          </a:p>
        </p:txBody>
      </p:sp>
      <p:cxnSp>
        <p:nvCxnSpPr>
          <p:cNvPr id="32" name="直接连接符 31"/>
          <p:cNvCxnSpPr/>
          <p:nvPr/>
        </p:nvCxnSpPr>
        <p:spPr>
          <a:xfrm>
            <a:off x="0" y="1049338"/>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34975" y="1209675"/>
            <a:ext cx="2049463" cy="561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品牌介绍</a:t>
            </a:r>
            <a:endParaRPr kumimoji="0" lang="zh-CN" altLang="en-US" sz="3600" b="1"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105" name="矩形 21"/>
          <p:cNvSpPr>
            <a:spLocks noChangeArrowheads="1"/>
          </p:cNvSpPr>
          <p:nvPr/>
        </p:nvSpPr>
        <p:spPr bwMode="auto">
          <a:xfrm>
            <a:off x="0" y="1771650"/>
            <a:ext cx="9144000" cy="2422525"/>
          </a:xfrm>
          <a:prstGeom prst="rect">
            <a:avLst/>
          </a:prstGeom>
          <a:solidFill>
            <a:schemeClr val="bg1"/>
          </a:solidFill>
          <a:ln>
            <a:noFill/>
          </a:ln>
        </p:spPr>
        <p:txBody>
          <a:bodyPr>
            <a:spAutoFit/>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indent="179705">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marR="0" lvl="1" indent="179705" algn="l" defTabSz="914400" rtl="0" eaLnBrk="0" fontAlgn="base" latinLnBrk="0" hangingPunct="0">
              <a:lnSpc>
                <a:spcPct val="150000"/>
              </a:lnSpc>
              <a:spcBef>
                <a:spcPct val="0"/>
              </a:spcBef>
              <a:spcAft>
                <a:spcPct val="0"/>
              </a:spcAft>
              <a:buClrTx/>
              <a:buSzTx/>
              <a:buFontTx/>
              <a:buNone/>
              <a:defRPr/>
            </a:pPr>
            <a:r>
              <a:rPr kumimoji="0" lang="zh-CN" altLang="en-US" sz="18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佑友是河</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辰</a:t>
            </a:r>
            <a:r>
              <a:rPr kumimoji="0" lang="zh-CN" altLang="en-US" sz="18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公司注册商标，河辰公司成立</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于</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1998</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年，由原华为公司数据通信资深专家合伙创办，专注于信息系统一体化解决方案</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10</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余年；佑友 </a:t>
            </a:r>
            <a:r>
              <a:rPr kumimoji="0" lang="en-US" altLang="zh-CN" sz="1800" b="0"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Mailgard</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 </a:t>
            </a:r>
            <a:r>
              <a:rPr kumimoji="0" lang="zh-CN" altLang="en-US" sz="18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，现</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已有一系列安全邮件系统、防火墙、</a:t>
            </a:r>
            <a:r>
              <a:rPr kumimoji="0" lang="en-US" altLang="zh-CN"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VPN</a:t>
            </a:r>
            <a:r>
              <a:rPr kumimoji="0" lang="zh-CN" altLang="en-US" sz="18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产品服务于国内数千家企业</a:t>
            </a:r>
            <a:r>
              <a:rPr kumimoji="0" lang="zh-CN" altLang="en-US" sz="18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rPr>
              <a:t>。</a:t>
            </a:r>
            <a:endParaRPr kumimoji="0" lang="en-US" altLang="zh-CN" sz="1800" b="0"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sym typeface="+mn-ea"/>
            </a:endParaRPr>
          </a:p>
          <a:p>
            <a:pPr marL="285750" marR="0" lvl="0"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u"/>
              <a:defRPr/>
            </a:pPr>
            <a:r>
              <a:rPr kumimoji="0" lang="zh-CN" altLang="en-US" sz="1600" b="1" i="0" u="none" strike="noStrike" kern="1200" cap="none" spc="0" normalizeH="0" baseline="0" noProof="0" dirty="0" smtClean="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rPr>
              <a:t>深圳市高新技术</a:t>
            </a:r>
            <a:r>
              <a:rPr kumimoji="0" lang="zh-CN" altLang="en-US" sz="1600" b="1" i="0" u="none" strike="noStrike" kern="1200" cap="none" spc="0" normalizeH="0" baseline="0" noProof="0" dirty="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rPr>
              <a:t>企业，主要客户</a:t>
            </a:r>
            <a:r>
              <a:rPr kumimoji="0" lang="zh-CN" altLang="en-US" sz="1600" b="1" i="0" u="none" strike="noStrike" kern="1200" cap="none" spc="0" normalizeH="0" baseline="0" noProof="0" dirty="0" smtClean="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rPr>
              <a:t>有南玻集团、康冠集团、汇洁集团、以纯集团、深纺</a:t>
            </a:r>
            <a:r>
              <a:rPr kumimoji="0" lang="zh-CN" altLang="en-US" sz="1600" b="1" i="0" u="none" strike="noStrike" kern="1200" cap="none" spc="0" normalizeH="0" baseline="0" noProof="0" dirty="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rPr>
              <a:t>集团、曼妮芬</a:t>
            </a:r>
            <a:r>
              <a:rPr kumimoji="0" lang="zh-CN" altLang="en-US" sz="1600" b="1" i="0" u="none" strike="noStrike" kern="1200" cap="none" spc="0" normalizeH="0" baseline="0" noProof="0" dirty="0" smtClean="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rPr>
              <a:t>集团、海王星</a:t>
            </a:r>
            <a:r>
              <a:rPr kumimoji="0" lang="zh-CN" altLang="en-US" sz="1600" b="1" i="0" u="none" strike="noStrike" kern="1200" cap="none" spc="0" normalizeH="0" baseline="0" noProof="0" dirty="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rPr>
              <a:t>辰等</a:t>
            </a:r>
            <a:r>
              <a:rPr kumimoji="0" lang="zh-CN" altLang="en-US" sz="1600" b="1" i="0" u="none" strike="noStrike" kern="1200" cap="none" spc="0" normalizeH="0" baseline="0" noProof="0" dirty="0" smtClean="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rPr>
              <a:t>国内知名</a:t>
            </a:r>
            <a:r>
              <a:rPr kumimoji="0" lang="zh-CN" altLang="en-US" sz="1600" b="1" i="0" u="none" strike="noStrike" kern="1200" cap="none" spc="0" normalizeH="0" baseline="0" noProof="0" dirty="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rPr>
              <a:t>企业。</a:t>
            </a:r>
            <a:endParaRPr kumimoji="0" lang="zh-CN" altLang="en-US" sz="1600" b="1" i="0" u="none" strike="noStrike" kern="1200" cap="none" spc="0" normalizeH="0" baseline="0" noProof="0" dirty="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endParaRPr>
          </a:p>
          <a:p>
            <a:pPr marL="285750" marR="0" lvl="0"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u"/>
              <a:defRPr/>
            </a:pPr>
            <a:r>
              <a:rPr kumimoji="0" lang="zh-CN" altLang="en-US" sz="1600" b="1" i="0" u="none" strike="noStrike" kern="1200" cap="none" spc="0" normalizeH="0" baseline="0" noProof="0" dirty="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rPr>
              <a:t>产品销售覆盖了国内18个省，总部设立于深圳，在四川、贵州、江苏、浙江、上海等地设立服务网点</a:t>
            </a:r>
            <a:r>
              <a:rPr kumimoji="0" lang="zh-CN" altLang="en-US" sz="1600" b="1" i="0" u="none" strike="noStrike" kern="1200" cap="none" spc="0" normalizeH="0" baseline="0" noProof="0" dirty="0" smtClean="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rPr>
              <a:t>。</a:t>
            </a:r>
            <a:endParaRPr kumimoji="0" lang="zh-CN" altLang="en-US" sz="1600" b="1" i="0" u="none" strike="noStrike" kern="1200" cap="none" spc="0" normalizeH="0" baseline="0" noProof="0" dirty="0">
              <a:ln>
                <a:noFill/>
              </a:ln>
              <a:solidFill>
                <a:schemeClr val="bg2">
                  <a:lumMod val="25000"/>
                </a:schemeClr>
              </a:solidFill>
              <a:effectLst/>
              <a:uLnTx/>
              <a:uFillTx/>
              <a:latin typeface="Segoe"/>
              <a:ea typeface="宋体" panose="02010600030101010101" pitchFamily="2" charset="-122"/>
              <a:cs typeface="+mn-cs"/>
              <a:sym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智能垃圾邮件过滤</a:t>
            </a:r>
            <a:endPar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70659" name="图片 12" descr="2"/>
          <p:cNvPicPr>
            <a:picLocks noChangeAspect="1"/>
          </p:cNvPicPr>
          <p:nvPr/>
        </p:nvPicPr>
        <p:blipFill>
          <a:blip r:embed="rId1"/>
          <a:srcRect l="716" t="7037" r="1265"/>
          <a:stretch>
            <a:fillRect/>
          </a:stretch>
        </p:blipFill>
        <p:spPr>
          <a:xfrm>
            <a:off x="1117600" y="2601913"/>
            <a:ext cx="7016750" cy="3995737"/>
          </a:xfrm>
          <a:prstGeom prst="rect">
            <a:avLst/>
          </a:prstGeom>
          <a:noFill/>
          <a:ln w="9525">
            <a:noFill/>
          </a:ln>
        </p:spPr>
      </p:pic>
      <p:sp>
        <p:nvSpPr>
          <p:cNvPr id="2" name="矩形 1"/>
          <p:cNvSpPr/>
          <p:nvPr/>
        </p:nvSpPr>
        <p:spPr>
          <a:xfrm>
            <a:off x="666750" y="1524000"/>
            <a:ext cx="8115300" cy="1077913"/>
          </a:xfrm>
          <a:prstGeom prst="rect">
            <a:avLst/>
          </a:prstGeom>
        </p:spPr>
        <p:txBody>
          <a:bodyPr>
            <a:spAutoFit/>
          </a:body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en-US" sz="16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rPr>
              <a:t>上百万邮箱账户垃圾样本库实时同步，多方位的过滤机制，提高垃圾邮件的拦截率；</a:t>
            </a:r>
            <a:endParaRPr kumimoji="0" lang="en-US" altLang="zh-CN" sz="16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en-US" sz="16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rPr>
              <a:t>智能过滤技术提升反垃圾精度度，降低误判可能性；</a:t>
            </a:r>
            <a:endParaRPr kumimoji="0" lang="en-US" altLang="zh-CN" sz="1600" b="0" i="0" u="none" strike="noStrike" kern="1200" cap="none" spc="0" normalizeH="0" baseline="0" noProof="0" dirty="0">
              <a:ln>
                <a:noFill/>
              </a:ln>
              <a:solidFill>
                <a:schemeClr val="tx1"/>
              </a:solidFill>
              <a:effectLst/>
              <a:uLnTx/>
              <a:uFillTx/>
              <a:latin typeface="Calibri" panose="020F0502020204030204" pitchFamily="34" charset="0"/>
              <a:ea typeface="宋体" panose="02010600030101010101" pitchFamily="2" charset="-122"/>
              <a:cs typeface="+mn-cs"/>
              <a:sym typeface="+mn-ea"/>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defRPr/>
            </a:pP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rPr>
              <a:t>国际最先进的反病毒引擎，</a:t>
            </a:r>
            <a:r>
              <a:rPr kumimoji="0" lang="en-US" altLang="zh-CN" sz="1600" b="0" i="0" u="none" strike="noStrike" kern="1200" cap="none" spc="0" normalizeH="0" baseline="0" noProof="0" dirty="0">
                <a:ln>
                  <a:noFill/>
                </a:ln>
                <a:solidFill>
                  <a:schemeClr val="tx1"/>
                </a:solidFill>
                <a:effectLst/>
                <a:uLnTx/>
                <a:uFillTx/>
                <a:latin typeface="+mn-ea"/>
                <a:ea typeface="+mn-ea"/>
                <a:cs typeface="+mn-cs"/>
                <a:sym typeface="+mn-ea"/>
              </a:rPr>
              <a:t>Clam AV</a:t>
            </a:r>
            <a:r>
              <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rPr>
              <a:t>实时杀毒，内嵌式扫描病毒，对比传统的外挂式的杀毒引擎，效率 更高。定时自动升级，自动在线更新到最新的病毒特征库。</a:t>
            </a:r>
            <a:endParaRPr kumimoji="0" lang="zh-CN" altLang="en-US" sz="1600" b="0" i="0" u="none" strike="noStrike" kern="1200" cap="none" spc="0" normalizeH="0" baseline="0" noProof="0" dirty="0">
              <a:ln>
                <a:noFill/>
              </a:ln>
              <a:solidFill>
                <a:schemeClr val="tx1"/>
              </a:solidFill>
              <a:effectLst/>
              <a:uLnTx/>
              <a:uFillTx/>
              <a:latin typeface="+mn-ea"/>
              <a:ea typeface="+mn-ea"/>
              <a:cs typeface="+mn-cs"/>
              <a:sym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Text Box 2"/>
          <p:cNvSpPr txBox="1"/>
          <p:nvPr/>
        </p:nvSpPr>
        <p:spPr>
          <a:xfrm>
            <a:off x="611188" y="622300"/>
            <a:ext cx="2089150" cy="822325"/>
          </a:xfrm>
          <a:prstGeom prst="rect">
            <a:avLst/>
          </a:prstGeom>
          <a:noFill/>
          <a:ln w="9525">
            <a:noFill/>
          </a:ln>
        </p:spPr>
        <p:txBody>
          <a:bodyPr anchor="t">
            <a:spAutoFit/>
          </a:bodyPr>
          <a:p>
            <a:pPr>
              <a:buFont typeface="Arial" panose="020B0604020202020204" pitchFamily="34" charset="0"/>
              <a:buNone/>
            </a:pPr>
            <a:endParaRPr lang="zh-CN" altLang="zh-CN" sz="4800" b="1" dirty="0">
              <a:solidFill>
                <a:srgbClr val="CC0000"/>
              </a:solidFill>
              <a:latin typeface="Mekanik LET"/>
              <a:ea typeface="微软雅黑" panose="020B0503020204020204" pitchFamily="34" charset="-122"/>
            </a:endParaRPr>
          </a:p>
        </p:txBody>
      </p:sp>
      <p:pic>
        <p:nvPicPr>
          <p:cNvPr id="72706" name="图片 1"/>
          <p:cNvPicPr>
            <a:picLocks noChangeAspect="1"/>
          </p:cNvPicPr>
          <p:nvPr/>
        </p:nvPicPr>
        <p:blipFill>
          <a:blip r:embed="rId1"/>
          <a:stretch>
            <a:fillRect/>
          </a:stretch>
        </p:blipFill>
        <p:spPr>
          <a:xfrm>
            <a:off x="0" y="2301875"/>
            <a:ext cx="9144000" cy="3430588"/>
          </a:xfrm>
          <a:prstGeom prst="rect">
            <a:avLst/>
          </a:prstGeom>
          <a:noFill/>
          <a:ln w="9525">
            <a:noFill/>
          </a:ln>
        </p:spPr>
      </p:pic>
      <p:sp>
        <p:nvSpPr>
          <p:cNvPr id="72707" name="文本框 7"/>
          <p:cNvSpPr txBox="1"/>
          <p:nvPr/>
        </p:nvSpPr>
        <p:spPr>
          <a:xfrm>
            <a:off x="500063" y="803275"/>
            <a:ext cx="4144962"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垃圾邮件过滤</a:t>
            </a:r>
            <a:r>
              <a:rPr lang="en-US" altLang="zh-CN"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信息统计</a:t>
            </a:r>
            <a:endPar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6" name="直接连接符 5"/>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133475" y="4503738"/>
            <a:ext cx="3657600" cy="53181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2782888" y="1693863"/>
            <a:ext cx="2597150" cy="4000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垃圾邮件百分比</a:t>
            </a:r>
            <a:endParaRPr kumimoji="0" lang="zh-CN" altLang="en-US" sz="20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9" name="肘形连接符 8"/>
          <p:cNvCxnSpPr/>
          <p:nvPr/>
        </p:nvCxnSpPr>
        <p:spPr>
          <a:xfrm rot="16200000" flipV="1">
            <a:off x="2913856" y="2926556"/>
            <a:ext cx="2374900" cy="696913"/>
          </a:xfrm>
          <a:prstGeom prst="bentConnector3">
            <a:avLst>
              <a:gd name="adj1" fmla="val 500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Text Box 2"/>
          <p:cNvSpPr txBox="1"/>
          <p:nvPr/>
        </p:nvSpPr>
        <p:spPr>
          <a:xfrm>
            <a:off x="611188" y="622300"/>
            <a:ext cx="2089150" cy="822325"/>
          </a:xfrm>
          <a:prstGeom prst="rect">
            <a:avLst/>
          </a:prstGeom>
          <a:noFill/>
          <a:ln w="9525">
            <a:noFill/>
          </a:ln>
        </p:spPr>
        <p:txBody>
          <a:bodyPr anchor="t">
            <a:spAutoFit/>
          </a:bodyPr>
          <a:p>
            <a:pPr>
              <a:buFont typeface="Arial" panose="020B0604020202020204" pitchFamily="34" charset="0"/>
              <a:buNone/>
            </a:pPr>
            <a:endParaRPr lang="zh-CN" altLang="zh-CN" sz="4800" b="1" dirty="0">
              <a:solidFill>
                <a:srgbClr val="CC0000"/>
              </a:solidFill>
              <a:latin typeface="Mekanik LET"/>
              <a:ea typeface="微软雅黑" panose="020B0503020204020204" pitchFamily="34" charset="-122"/>
            </a:endParaRPr>
          </a:p>
        </p:txBody>
      </p:sp>
      <p:pic>
        <p:nvPicPr>
          <p:cNvPr id="74754" name="图片 5"/>
          <p:cNvPicPr>
            <a:picLocks noChangeAspect="1"/>
          </p:cNvPicPr>
          <p:nvPr/>
        </p:nvPicPr>
        <p:blipFill>
          <a:blip r:embed="rId1"/>
          <a:stretch>
            <a:fillRect/>
          </a:stretch>
        </p:blipFill>
        <p:spPr>
          <a:xfrm>
            <a:off x="0" y="1493838"/>
            <a:ext cx="9144000" cy="4899025"/>
          </a:xfrm>
          <a:prstGeom prst="rect">
            <a:avLst/>
          </a:prstGeom>
          <a:noFill/>
          <a:ln w="9525">
            <a:noFill/>
          </a:ln>
        </p:spPr>
      </p:pic>
      <p:sp>
        <p:nvSpPr>
          <p:cNvPr id="74755" name="文本框 7"/>
          <p:cNvSpPr txBox="1"/>
          <p:nvPr/>
        </p:nvSpPr>
        <p:spPr>
          <a:xfrm>
            <a:off x="500063" y="803275"/>
            <a:ext cx="413543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垃圾邮件过滤</a:t>
            </a:r>
            <a:r>
              <a:rPr lang="en-US" altLang="zh-CN"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参数设定</a:t>
            </a:r>
            <a:endPar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6" name="直接连接符 5"/>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68375" y="3684588"/>
            <a:ext cx="3057525" cy="60007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5784850" y="3741738"/>
            <a:ext cx="2597150" cy="3079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垃圾邮件评判宽严度调节</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9" name="肘形连接符 8"/>
          <p:cNvCxnSpPr>
            <a:endCxn id="8" idx="1"/>
          </p:cNvCxnSpPr>
          <p:nvPr/>
        </p:nvCxnSpPr>
        <p:spPr>
          <a:xfrm flipV="1">
            <a:off x="4121150" y="3895725"/>
            <a:ext cx="1663700" cy="212725"/>
          </a:xfrm>
          <a:prstGeom prst="bentConnector3">
            <a:avLst>
              <a:gd name="adj1" fmla="val 500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982663" y="4572000"/>
            <a:ext cx="3030538" cy="5429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2" name="矩形 11"/>
          <p:cNvSpPr/>
          <p:nvPr/>
        </p:nvSpPr>
        <p:spPr>
          <a:xfrm>
            <a:off x="5730875" y="5653088"/>
            <a:ext cx="2925763" cy="3063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投进隔离区并推送通知（模式选）</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13" name="肘形连接符 12"/>
          <p:cNvCxnSpPr>
            <a:endCxn id="12" idx="1"/>
          </p:cNvCxnSpPr>
          <p:nvPr/>
        </p:nvCxnSpPr>
        <p:spPr>
          <a:xfrm>
            <a:off x="4052888" y="4940300"/>
            <a:ext cx="1677988" cy="866775"/>
          </a:xfrm>
          <a:prstGeom prst="bentConnector3">
            <a:avLst>
              <a:gd name="adj1" fmla="val 500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Text Box 2"/>
          <p:cNvSpPr txBox="1"/>
          <p:nvPr/>
        </p:nvSpPr>
        <p:spPr>
          <a:xfrm>
            <a:off x="611188" y="622300"/>
            <a:ext cx="2089150" cy="822325"/>
          </a:xfrm>
          <a:prstGeom prst="rect">
            <a:avLst/>
          </a:prstGeom>
          <a:noFill/>
          <a:ln w="9525">
            <a:noFill/>
          </a:ln>
        </p:spPr>
        <p:txBody>
          <a:bodyPr anchor="t">
            <a:spAutoFit/>
          </a:bodyPr>
          <a:p>
            <a:pPr>
              <a:buFont typeface="Arial" panose="020B0604020202020204" pitchFamily="34" charset="0"/>
              <a:buNone/>
            </a:pPr>
            <a:endParaRPr lang="zh-CN" altLang="zh-CN" sz="4800" b="1" dirty="0">
              <a:solidFill>
                <a:srgbClr val="CC0000"/>
              </a:solidFill>
              <a:latin typeface="Mekanik LET"/>
              <a:ea typeface="微软雅黑" panose="020B0503020204020204" pitchFamily="34" charset="-122"/>
            </a:endParaRPr>
          </a:p>
        </p:txBody>
      </p:sp>
      <p:pic>
        <p:nvPicPr>
          <p:cNvPr id="76802" name="图片 1"/>
          <p:cNvPicPr>
            <a:picLocks noChangeAspect="1"/>
          </p:cNvPicPr>
          <p:nvPr/>
        </p:nvPicPr>
        <p:blipFill>
          <a:blip r:embed="rId1"/>
          <a:stretch>
            <a:fillRect/>
          </a:stretch>
        </p:blipFill>
        <p:spPr>
          <a:xfrm>
            <a:off x="0" y="1757363"/>
            <a:ext cx="9139238" cy="4335462"/>
          </a:xfrm>
          <a:prstGeom prst="rect">
            <a:avLst/>
          </a:prstGeom>
          <a:noFill/>
          <a:ln w="9525">
            <a:noFill/>
          </a:ln>
        </p:spPr>
      </p:pic>
      <p:sp>
        <p:nvSpPr>
          <p:cNvPr id="76803" name="文本框 7"/>
          <p:cNvSpPr txBox="1"/>
          <p:nvPr/>
        </p:nvSpPr>
        <p:spPr>
          <a:xfrm>
            <a:off x="500063" y="803275"/>
            <a:ext cx="413543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垃圾邮件过滤</a:t>
            </a:r>
            <a:r>
              <a:rPr lang="en-US" altLang="zh-CN"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功能设定</a:t>
            </a:r>
            <a:endPar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6" name="直接连接符 5"/>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0" y="3657600"/>
            <a:ext cx="3835400" cy="9286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5991225" y="3086100"/>
            <a:ext cx="2827338" cy="4000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设定垃圾过滤黑白名单</a:t>
            </a:r>
            <a:endParaRPr kumimoji="0" lang="zh-CN" altLang="en-US" sz="20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9" name="肘形连接符 8"/>
          <p:cNvCxnSpPr/>
          <p:nvPr/>
        </p:nvCxnSpPr>
        <p:spPr>
          <a:xfrm flipV="1">
            <a:off x="3944938" y="3262313"/>
            <a:ext cx="2032000" cy="736600"/>
          </a:xfrm>
          <a:prstGeom prst="bentConnector3">
            <a:avLst>
              <a:gd name="adj1" fmla="val 500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473200" y="1787525"/>
            <a:ext cx="819150" cy="392113"/>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矩形 15"/>
          <p:cNvSpPr/>
          <p:nvPr/>
        </p:nvSpPr>
        <p:spPr>
          <a:xfrm>
            <a:off x="5429250" y="1449388"/>
            <a:ext cx="2690813" cy="3079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4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在线杀毒过滤病毒邮件</a:t>
            </a:r>
            <a:endParaRPr kumimoji="0" lang="zh-CN" altLang="en-US" sz="14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17" name="肘形连接符 16"/>
          <p:cNvCxnSpPr>
            <a:stCxn id="15" idx="0"/>
          </p:cNvCxnSpPr>
          <p:nvPr/>
        </p:nvCxnSpPr>
        <p:spPr>
          <a:xfrm rot="5400000" flipH="1" flipV="1">
            <a:off x="3479800" y="0"/>
            <a:ext cx="190500" cy="3384550"/>
          </a:xfrm>
          <a:prstGeom prst="bentConnector2">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Text Box 2"/>
          <p:cNvSpPr txBox="1"/>
          <p:nvPr/>
        </p:nvSpPr>
        <p:spPr>
          <a:xfrm>
            <a:off x="611188" y="622300"/>
            <a:ext cx="2089150" cy="822325"/>
          </a:xfrm>
          <a:prstGeom prst="rect">
            <a:avLst/>
          </a:prstGeom>
          <a:noFill/>
          <a:ln w="9525">
            <a:noFill/>
          </a:ln>
        </p:spPr>
        <p:txBody>
          <a:bodyPr anchor="t">
            <a:spAutoFit/>
          </a:bodyPr>
          <a:p>
            <a:pPr>
              <a:buFont typeface="Arial" panose="020B0604020202020204" pitchFamily="34" charset="0"/>
              <a:buNone/>
            </a:pPr>
            <a:endParaRPr lang="zh-CN" altLang="zh-CN" sz="4800" b="1" dirty="0">
              <a:solidFill>
                <a:srgbClr val="CC0000"/>
              </a:solidFill>
              <a:latin typeface="Mekanik LET"/>
              <a:ea typeface="微软雅黑" panose="020B0503020204020204" pitchFamily="34" charset="-122"/>
            </a:endParaRPr>
          </a:p>
        </p:txBody>
      </p:sp>
      <p:pic>
        <p:nvPicPr>
          <p:cNvPr id="78850" name="图片 2"/>
          <p:cNvPicPr>
            <a:picLocks noChangeAspect="1"/>
          </p:cNvPicPr>
          <p:nvPr/>
        </p:nvPicPr>
        <p:blipFill>
          <a:blip r:embed="rId1"/>
          <a:stretch>
            <a:fillRect/>
          </a:stretch>
        </p:blipFill>
        <p:spPr>
          <a:xfrm>
            <a:off x="0" y="1477963"/>
            <a:ext cx="9153525" cy="4246562"/>
          </a:xfrm>
          <a:prstGeom prst="rect">
            <a:avLst/>
          </a:prstGeom>
          <a:noFill/>
          <a:ln w="9525">
            <a:noFill/>
          </a:ln>
        </p:spPr>
      </p:pic>
      <p:sp>
        <p:nvSpPr>
          <p:cNvPr id="78851" name="文本框 7"/>
          <p:cNvSpPr txBox="1"/>
          <p:nvPr/>
        </p:nvSpPr>
        <p:spPr>
          <a:xfrm>
            <a:off x="500063" y="803275"/>
            <a:ext cx="5086350"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垃圾邮件过滤</a:t>
            </a:r>
            <a:r>
              <a:rPr lang="en-US" altLang="zh-CN"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隔离列表</a:t>
            </a:r>
            <a:endPar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6" name="直接连接符 5"/>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487488" y="2184400"/>
            <a:ext cx="2951163" cy="360203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5868988" y="2641600"/>
            <a:ext cx="3275013" cy="70802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被隔离的垃圾邮件</a:t>
            </a:r>
            <a:endParaRPr kumimoji="0" lang="en-US" altLang="zh-CN" sz="20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列表，方便查询。</a:t>
            </a:r>
            <a:endParaRPr kumimoji="0" lang="zh-CN" altLang="en-US" sz="20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9" name="肘形连接符 8"/>
          <p:cNvCxnSpPr>
            <a:endCxn id="8" idx="1"/>
          </p:cNvCxnSpPr>
          <p:nvPr/>
        </p:nvCxnSpPr>
        <p:spPr>
          <a:xfrm flipV="1">
            <a:off x="4518025" y="2995613"/>
            <a:ext cx="1350963" cy="1030288"/>
          </a:xfrm>
          <a:prstGeom prst="bentConnector3">
            <a:avLst>
              <a:gd name="adj1" fmla="val 500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Text Box 2"/>
          <p:cNvSpPr txBox="1"/>
          <p:nvPr/>
        </p:nvSpPr>
        <p:spPr>
          <a:xfrm>
            <a:off x="611188" y="622300"/>
            <a:ext cx="2089150" cy="822325"/>
          </a:xfrm>
          <a:prstGeom prst="rect">
            <a:avLst/>
          </a:prstGeom>
          <a:noFill/>
          <a:ln w="9525">
            <a:noFill/>
          </a:ln>
        </p:spPr>
        <p:txBody>
          <a:bodyPr anchor="t">
            <a:spAutoFit/>
          </a:bodyPr>
          <a:p>
            <a:pPr>
              <a:buFont typeface="Arial" panose="020B0604020202020204" pitchFamily="34" charset="0"/>
              <a:buNone/>
            </a:pPr>
            <a:endParaRPr lang="zh-CN" altLang="zh-CN" sz="4800" b="1" dirty="0">
              <a:solidFill>
                <a:srgbClr val="CC0000"/>
              </a:solidFill>
              <a:latin typeface="Mekanik LET"/>
              <a:ea typeface="微软雅黑" panose="020B0503020204020204" pitchFamily="34" charset="-122"/>
            </a:endParaRPr>
          </a:p>
        </p:txBody>
      </p:sp>
      <p:pic>
        <p:nvPicPr>
          <p:cNvPr id="80898" name="图片 1"/>
          <p:cNvPicPr>
            <a:picLocks noChangeAspect="1"/>
          </p:cNvPicPr>
          <p:nvPr/>
        </p:nvPicPr>
        <p:blipFill>
          <a:blip r:embed="rId1"/>
          <a:stretch>
            <a:fillRect/>
          </a:stretch>
        </p:blipFill>
        <p:spPr>
          <a:xfrm>
            <a:off x="0" y="1770063"/>
            <a:ext cx="9144000" cy="3962400"/>
          </a:xfrm>
          <a:prstGeom prst="rect">
            <a:avLst/>
          </a:prstGeom>
          <a:noFill/>
          <a:ln w="9525">
            <a:noFill/>
          </a:ln>
        </p:spPr>
      </p:pic>
      <p:sp>
        <p:nvSpPr>
          <p:cNvPr id="80899" name="文本框 7"/>
          <p:cNvSpPr txBox="1"/>
          <p:nvPr/>
        </p:nvSpPr>
        <p:spPr>
          <a:xfrm>
            <a:off x="500063" y="803275"/>
            <a:ext cx="44465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垃圾邮件过滤</a:t>
            </a:r>
            <a:r>
              <a:rPr lang="en-US" altLang="zh-CN"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智能过滤</a:t>
            </a:r>
            <a:endPar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6" name="直接连接符 5"/>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723900" y="2116138"/>
            <a:ext cx="2443163" cy="35750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5705475" y="5889625"/>
            <a:ext cx="2360613" cy="70802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关键字过滤，垃圾邮件更精准</a:t>
            </a:r>
            <a:endParaRPr kumimoji="0" lang="zh-CN" altLang="en-US" sz="20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9" name="肘形连接符 8"/>
          <p:cNvCxnSpPr>
            <a:endCxn id="8" idx="1"/>
          </p:cNvCxnSpPr>
          <p:nvPr/>
        </p:nvCxnSpPr>
        <p:spPr>
          <a:xfrm>
            <a:off x="3248025" y="3848100"/>
            <a:ext cx="2457450" cy="2395538"/>
          </a:xfrm>
          <a:prstGeom prst="bentConnector3">
            <a:avLst>
              <a:gd name="adj1" fmla="val 500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5" name="Text Box 2"/>
          <p:cNvSpPr txBox="1"/>
          <p:nvPr/>
        </p:nvSpPr>
        <p:spPr>
          <a:xfrm>
            <a:off x="611188" y="622300"/>
            <a:ext cx="2089150" cy="822325"/>
          </a:xfrm>
          <a:prstGeom prst="rect">
            <a:avLst/>
          </a:prstGeom>
          <a:noFill/>
          <a:ln w="9525">
            <a:noFill/>
          </a:ln>
        </p:spPr>
        <p:txBody>
          <a:bodyPr anchor="t">
            <a:spAutoFit/>
          </a:bodyPr>
          <a:p>
            <a:pPr>
              <a:buFont typeface="Arial" panose="020B0604020202020204" pitchFamily="34" charset="0"/>
              <a:buNone/>
            </a:pPr>
            <a:endParaRPr lang="zh-CN" altLang="zh-CN" sz="4800" b="1" dirty="0">
              <a:solidFill>
                <a:srgbClr val="CC0000"/>
              </a:solidFill>
              <a:latin typeface="Mekanik LET"/>
              <a:ea typeface="微软雅黑" panose="020B0503020204020204" pitchFamily="34" charset="-122"/>
            </a:endParaRPr>
          </a:p>
        </p:txBody>
      </p:sp>
      <p:pic>
        <p:nvPicPr>
          <p:cNvPr id="82946" name="图片 1"/>
          <p:cNvPicPr>
            <a:picLocks noChangeAspect="1"/>
          </p:cNvPicPr>
          <p:nvPr/>
        </p:nvPicPr>
        <p:blipFill>
          <a:blip r:embed="rId1"/>
          <a:stretch>
            <a:fillRect/>
          </a:stretch>
        </p:blipFill>
        <p:spPr>
          <a:xfrm>
            <a:off x="0" y="1773238"/>
            <a:ext cx="9144000" cy="4375150"/>
          </a:xfrm>
          <a:prstGeom prst="rect">
            <a:avLst/>
          </a:prstGeom>
          <a:noFill/>
          <a:ln w="9525">
            <a:noFill/>
          </a:ln>
        </p:spPr>
      </p:pic>
      <p:sp>
        <p:nvSpPr>
          <p:cNvPr id="82947" name="文本框 7"/>
          <p:cNvSpPr txBox="1"/>
          <p:nvPr/>
        </p:nvSpPr>
        <p:spPr>
          <a:xfrm>
            <a:off x="500063" y="803275"/>
            <a:ext cx="43195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垃圾邮件过滤</a:t>
            </a:r>
            <a:r>
              <a:rPr lang="en-US" altLang="zh-CN"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学习记录</a:t>
            </a:r>
            <a:endPar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6" name="直接连接符 5"/>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473200" y="2879725"/>
            <a:ext cx="3357563" cy="3125788"/>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6430963" y="6162675"/>
            <a:ext cx="3243263" cy="70802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学习机制避免误判，</a:t>
            </a:r>
            <a:endParaRPr kumimoji="0" lang="en-US" altLang="zh-CN" sz="20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0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准确率更高</a:t>
            </a:r>
            <a:endParaRPr kumimoji="0" lang="zh-CN" altLang="en-US" sz="20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9" name="肘形连接符 8"/>
          <p:cNvCxnSpPr>
            <a:endCxn id="8" idx="1"/>
          </p:cNvCxnSpPr>
          <p:nvPr/>
        </p:nvCxnSpPr>
        <p:spPr>
          <a:xfrm>
            <a:off x="4872038" y="5391150"/>
            <a:ext cx="1558925" cy="1125538"/>
          </a:xfrm>
          <a:prstGeom prst="bentConnector3">
            <a:avLst>
              <a:gd name="adj1" fmla="val 50000"/>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98120" y="1444625"/>
            <a:ext cx="2065655" cy="3392805"/>
          </a:xfrm>
          <a:prstGeom prst="rect">
            <a:avLst/>
          </a:prstGeom>
        </p:spPr>
      </p:pic>
      <p:sp>
        <p:nvSpPr>
          <p:cNvPr id="82945" name="Text Box 2"/>
          <p:cNvSpPr txBox="1"/>
          <p:nvPr/>
        </p:nvSpPr>
        <p:spPr>
          <a:xfrm>
            <a:off x="611188" y="622300"/>
            <a:ext cx="2089150" cy="822325"/>
          </a:xfrm>
          <a:prstGeom prst="rect">
            <a:avLst/>
          </a:prstGeom>
          <a:noFill/>
          <a:ln w="9525">
            <a:noFill/>
          </a:ln>
        </p:spPr>
        <p:txBody>
          <a:bodyPr anchor="t">
            <a:spAutoFit/>
          </a:bodyPr>
          <a:p>
            <a:pPr>
              <a:buFont typeface="Arial" panose="020B0604020202020204" pitchFamily="34" charset="0"/>
              <a:buNone/>
            </a:pPr>
            <a:endParaRPr lang="zh-CN" altLang="zh-CN" sz="4800" b="1" dirty="0">
              <a:solidFill>
                <a:srgbClr val="CC0000"/>
              </a:solidFill>
              <a:latin typeface="Mekanik LET"/>
              <a:ea typeface="微软雅黑" panose="020B0503020204020204" pitchFamily="34" charset="-122"/>
            </a:endParaRPr>
          </a:p>
        </p:txBody>
      </p:sp>
      <p:sp>
        <p:nvSpPr>
          <p:cNvPr id="82947" name="文本框 7"/>
          <p:cNvSpPr txBox="1"/>
          <p:nvPr/>
        </p:nvSpPr>
        <p:spPr>
          <a:xfrm>
            <a:off x="500063" y="803275"/>
            <a:ext cx="4319587" cy="521970"/>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垃圾邮件过滤</a:t>
            </a:r>
            <a:r>
              <a:rPr lang="en-US" altLang="zh-CN"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智能云库</a:t>
            </a:r>
            <a:endPar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6" name="直接连接符 5"/>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98120" y="2155190"/>
            <a:ext cx="2065020" cy="43815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5" name="图片 4"/>
          <p:cNvPicPr>
            <a:picLocks noChangeAspect="1"/>
          </p:cNvPicPr>
          <p:nvPr/>
        </p:nvPicPr>
        <p:blipFill>
          <a:blip r:embed="rId2"/>
          <a:stretch>
            <a:fillRect/>
          </a:stretch>
        </p:blipFill>
        <p:spPr>
          <a:xfrm>
            <a:off x="500380" y="3283585"/>
            <a:ext cx="7962900" cy="3324225"/>
          </a:xfrm>
          <a:prstGeom prst="rect">
            <a:avLst/>
          </a:prstGeom>
        </p:spPr>
      </p:pic>
      <p:sp>
        <p:nvSpPr>
          <p:cNvPr id="8" name="矩形 7"/>
          <p:cNvSpPr/>
          <p:nvPr/>
        </p:nvSpPr>
        <p:spPr>
          <a:xfrm>
            <a:off x="3411855" y="5042535"/>
            <a:ext cx="1847215" cy="39878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2000" b="0" i="0" u="none" strike="noStrike" kern="1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实时同步云库</a:t>
            </a:r>
            <a:endParaRPr kumimoji="0" lang="zh-CN" sz="20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cxnSp>
        <p:nvCxnSpPr>
          <p:cNvPr id="9" name="肘形连接符 8"/>
          <p:cNvCxnSpPr>
            <a:stCxn id="7" idx="3"/>
          </p:cNvCxnSpPr>
          <p:nvPr/>
        </p:nvCxnSpPr>
        <p:spPr>
          <a:xfrm>
            <a:off x="2263140" y="2374265"/>
            <a:ext cx="1481455" cy="1677035"/>
          </a:xfrm>
          <a:prstGeom prst="bentConnector2">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3845560" y="1478280"/>
            <a:ext cx="5097145" cy="1753235"/>
          </a:xfrm>
          <a:prstGeom prst="rect">
            <a:avLst/>
          </a:prstGeom>
        </p:spPr>
        <p:txBody>
          <a:bodyPr wrap="square">
            <a:spAutoFit/>
          </a:bodyPr>
          <a:p>
            <a:pPr marL="285750" marR="0" lvl="0" indent="-285750" algn="just" defTabSz="914400" rtl="0" eaLnBrk="0" fontAlgn="base" latinLnBrk="0" hangingPunct="0">
              <a:lnSpc>
                <a:spcPct val="150000"/>
              </a:lnSpc>
              <a:spcBef>
                <a:spcPts val="600"/>
              </a:spcBef>
              <a:spcAft>
                <a:spcPts val="0"/>
              </a:spcAft>
              <a:buClrTx/>
              <a:buSzTx/>
              <a:buFont typeface="Wingdings" panose="05000000000000000000" pitchFamily="2" charset="2"/>
              <a:buChar char="Ø"/>
              <a:tabLst>
                <a:tab pos="533400" algn="l"/>
              </a:tabLst>
              <a:defRPr/>
            </a:pPr>
            <a:r>
              <a:rPr kumimoji="0" lang="zh-CN" altLang="zh-CN" sz="1800" b="1"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sym typeface="+mn-ea"/>
              </a:rPr>
              <a:t>智能云库</a:t>
            </a:r>
            <a:r>
              <a:rPr kumimoji="0" lang="zh-CN"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sym typeface="+mn-ea"/>
              </a:rPr>
              <a:t>：通过云端自动推送更新垃圾邮件库；管理员可以查看当前邮件病毒库、反勒索病毒库、反钓鱼邮件库、归纳识别库等垃圾邮件库更新情况；</a:t>
            </a:r>
            <a:endPar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宋体" panose="02010600030101010101" pitchFamily="2" charset="-122"/>
              <a:sym typeface="+mn-ea"/>
            </a:endParaRPr>
          </a:p>
        </p:txBody>
      </p:sp>
      <p:sp>
        <p:nvSpPr>
          <p:cNvPr id="10" name="矩形 9"/>
          <p:cNvSpPr/>
          <p:nvPr/>
        </p:nvSpPr>
        <p:spPr>
          <a:xfrm>
            <a:off x="635635" y="4171315"/>
            <a:ext cx="7553325" cy="243649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3" name="文本框 7"/>
          <p:cNvSpPr txBox="1"/>
          <p:nvPr/>
        </p:nvSpPr>
        <p:spPr>
          <a:xfrm>
            <a:off x="500063" y="1128713"/>
            <a:ext cx="6227762" cy="547687"/>
          </a:xfrm>
          <a:prstGeom prst="rect">
            <a:avLst/>
          </a:prstGeom>
          <a:noFill/>
          <a:ln w="9525">
            <a:noFill/>
          </a:ln>
        </p:spPr>
        <p:txBody>
          <a:bodyPr anchor="t">
            <a:spAutoFit/>
          </a:bodyPr>
          <a:p>
            <a:pPr>
              <a:buFont typeface="Arial" panose="020B0604020202020204" pitchFamily="34" charset="0"/>
              <a:buNone/>
            </a:pPr>
            <a:r>
              <a:rPr lang="en-US" altLang="zh-CN"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 </a:t>
            </a: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业界邮件方案</a:t>
            </a:r>
            <a:r>
              <a:rPr lang="en-US" altLang="zh-CN"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PK</a:t>
            </a:r>
            <a:endPar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endParaRPr>
          </a:p>
        </p:txBody>
      </p:sp>
      <p:grpSp>
        <p:nvGrpSpPr>
          <p:cNvPr id="84994" name="组合 10"/>
          <p:cNvGrpSpPr/>
          <p:nvPr/>
        </p:nvGrpSpPr>
        <p:grpSpPr>
          <a:xfrm>
            <a:off x="723900" y="2268538"/>
            <a:ext cx="306388" cy="279400"/>
            <a:chOff x="2746562" y="3298885"/>
            <a:chExt cx="331415" cy="416103"/>
          </a:xfrm>
        </p:grpSpPr>
        <p:sp>
          <p:nvSpPr>
            <p:cNvPr id="13" name="任意多边形 12"/>
            <p:cNvSpPr/>
            <p:nvPr>
              <p:custDataLst>
                <p:tags r:id="rId1"/>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6" name="任意多边形 15"/>
            <p:cNvSpPr/>
            <p:nvPr>
              <p:custDataLst>
                <p:tags r:id="rId2"/>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84997" name="文本框 16"/>
          <p:cNvSpPr txBox="1"/>
          <p:nvPr/>
        </p:nvSpPr>
        <p:spPr>
          <a:xfrm>
            <a:off x="1108075" y="2198688"/>
            <a:ext cx="7431088" cy="417512"/>
          </a:xfrm>
          <a:prstGeom prst="rect">
            <a:avLst/>
          </a:prstGeom>
          <a:noFill/>
          <a:ln w="9525">
            <a:noFill/>
          </a:ln>
        </p:spPr>
        <p:txBody>
          <a:bodyPr wrap="none" anchor="t">
            <a:spAutoFit/>
          </a:bodyPr>
          <a:p>
            <a:pPr>
              <a:spcBef>
                <a:spcPct val="50000"/>
              </a:spcBef>
              <a:buFont typeface="Wingdings" panose="05000000000000000000" pitchFamily="2" charset="2"/>
              <a:buNone/>
            </a:pPr>
            <a:r>
              <a:rPr lang="zh-CN" altLang="en-US" sz="2000" b="1" dirty="0">
                <a:solidFill>
                  <a:srgbClr val="000000"/>
                </a:solidFill>
                <a:latin typeface="微软雅黑" panose="020B0503020204020204" pitchFamily="34" charset="-122"/>
                <a:ea typeface="微软雅黑" panose="020B0503020204020204" pitchFamily="34" charset="-122"/>
                <a:sym typeface="+mn-ea"/>
              </a:rPr>
              <a:t>租空间：</a:t>
            </a:r>
            <a:r>
              <a:rPr lang="zh-CN" altLang="en-US" sz="2000" dirty="0">
                <a:solidFill>
                  <a:srgbClr val="000000"/>
                </a:solidFill>
                <a:latin typeface="微软雅黑" panose="020B0503020204020204" pitchFamily="34" charset="-122"/>
                <a:ea typeface="微软雅黑" panose="020B0503020204020204" pitchFamily="34" charset="-122"/>
                <a:sym typeface="+mn-ea"/>
              </a:rPr>
              <a:t>费用也不低</a:t>
            </a:r>
            <a:r>
              <a:rPr lang="en-US" altLang="zh-CN" sz="2000" dirty="0">
                <a:solidFill>
                  <a:srgbClr val="000000"/>
                </a:solidFill>
                <a:latin typeface="微软雅黑" panose="020B0503020204020204" pitchFamily="34" charset="-122"/>
                <a:ea typeface="微软雅黑" panose="020B0503020204020204" pitchFamily="34" charset="-122"/>
                <a:sym typeface="+mn-ea"/>
              </a:rPr>
              <a:t>, </a:t>
            </a:r>
            <a:r>
              <a:rPr lang="zh-CN" altLang="en-US" sz="2000" dirty="0">
                <a:solidFill>
                  <a:srgbClr val="000000"/>
                </a:solidFill>
                <a:latin typeface="微软雅黑" panose="020B0503020204020204" pitchFamily="34" charset="-122"/>
                <a:ea typeface="微软雅黑" panose="020B0503020204020204" pitchFamily="34" charset="-122"/>
                <a:sym typeface="+mn-ea"/>
              </a:rPr>
              <a:t>且数据不安全，不能备份，监控，速度慢。</a:t>
            </a:r>
            <a:endParaRPr lang="zh-CN" altLang="en-US" sz="2000" dirty="0">
              <a:solidFill>
                <a:srgbClr val="000000"/>
              </a:solidFill>
              <a:latin typeface="微软雅黑" panose="020B0503020204020204" pitchFamily="34" charset="-122"/>
              <a:ea typeface="微软雅黑" panose="020B0503020204020204" pitchFamily="34" charset="-122"/>
              <a:sym typeface="+mn-ea"/>
            </a:endParaRPr>
          </a:p>
        </p:txBody>
      </p:sp>
      <p:grpSp>
        <p:nvGrpSpPr>
          <p:cNvPr id="84998" name="组合 17"/>
          <p:cNvGrpSpPr/>
          <p:nvPr/>
        </p:nvGrpSpPr>
        <p:grpSpPr>
          <a:xfrm>
            <a:off x="708025" y="2976563"/>
            <a:ext cx="306388" cy="279400"/>
            <a:chOff x="2746562" y="3298885"/>
            <a:chExt cx="331415" cy="416103"/>
          </a:xfrm>
        </p:grpSpPr>
        <p:sp>
          <p:nvSpPr>
            <p:cNvPr id="19" name="任意多边形 18"/>
            <p:cNvSpPr/>
            <p:nvPr>
              <p:custDataLst>
                <p:tags r:id="rId3"/>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20" name="任意多边形 19"/>
            <p:cNvSpPr/>
            <p:nvPr>
              <p:custDataLst>
                <p:tags r:id="rId4"/>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85001" name="文本框 20"/>
          <p:cNvSpPr txBox="1"/>
          <p:nvPr/>
        </p:nvSpPr>
        <p:spPr>
          <a:xfrm>
            <a:off x="1092200" y="2916238"/>
            <a:ext cx="7177088" cy="874712"/>
          </a:xfrm>
          <a:prstGeom prst="rect">
            <a:avLst/>
          </a:prstGeom>
          <a:noFill/>
          <a:ln w="9525">
            <a:noFill/>
          </a:ln>
        </p:spPr>
        <p:txBody>
          <a:bodyPr wrap="none" anchor="t">
            <a:spAutoFit/>
          </a:bodyPr>
          <a:p>
            <a:pPr>
              <a:spcBef>
                <a:spcPct val="50000"/>
              </a:spcBef>
              <a:buFont typeface="Wingdings" panose="05000000000000000000" pitchFamily="2" charset="2"/>
              <a:buNone/>
            </a:pPr>
            <a:r>
              <a:rPr lang="zh-CN" altLang="en-US" sz="2000" b="1" dirty="0">
                <a:solidFill>
                  <a:srgbClr val="000000"/>
                </a:solidFill>
                <a:latin typeface="微软雅黑" panose="020B0503020204020204" pitchFamily="34" charset="-122"/>
                <a:ea typeface="微软雅黑" panose="020B0503020204020204" pitchFamily="34" charset="-122"/>
                <a:sym typeface="+mn-ea"/>
              </a:rPr>
              <a:t>自建服务器：</a:t>
            </a:r>
            <a:r>
              <a:rPr lang="zh-CN" altLang="en-US" sz="2000" dirty="0">
                <a:solidFill>
                  <a:srgbClr val="000000"/>
                </a:solidFill>
                <a:latin typeface="微软雅黑" panose="020B0503020204020204" pitchFamily="34" charset="-122"/>
                <a:ea typeface="微软雅黑" panose="020B0503020204020204" pitchFamily="34" charset="-122"/>
                <a:sym typeface="+mn-ea"/>
              </a:rPr>
              <a:t>功能强大</a:t>
            </a:r>
            <a:r>
              <a:rPr lang="en-US" altLang="zh-CN" sz="2000" dirty="0">
                <a:solidFill>
                  <a:srgbClr val="000000"/>
                </a:solidFill>
                <a:latin typeface="微软雅黑" panose="020B0503020204020204" pitchFamily="34" charset="-122"/>
                <a:ea typeface="微软雅黑" panose="020B0503020204020204" pitchFamily="34" charset="-122"/>
                <a:sym typeface="+mn-ea"/>
              </a:rPr>
              <a:t>, </a:t>
            </a:r>
            <a:r>
              <a:rPr lang="zh-CN" altLang="en-US" sz="2000" dirty="0">
                <a:solidFill>
                  <a:srgbClr val="000000"/>
                </a:solidFill>
                <a:latin typeface="微软雅黑" panose="020B0503020204020204" pitchFamily="34" charset="-122"/>
                <a:ea typeface="微软雅黑" panose="020B0503020204020204" pitchFamily="34" charset="-122"/>
                <a:sym typeface="+mn-ea"/>
              </a:rPr>
              <a:t>但需要分别购买软、硬件，操作系统，</a:t>
            </a:r>
            <a:endParaRPr lang="zh-CN" altLang="en-US" sz="2000" dirty="0">
              <a:solidFill>
                <a:srgbClr val="000000"/>
              </a:solidFill>
              <a:latin typeface="微软雅黑" panose="020B0503020204020204" pitchFamily="34" charset="-122"/>
              <a:ea typeface="微软雅黑" panose="020B0503020204020204" pitchFamily="34" charset="-122"/>
              <a:sym typeface="+mn-ea"/>
            </a:endParaRPr>
          </a:p>
          <a:p>
            <a:pPr>
              <a:spcBef>
                <a:spcPct val="50000"/>
              </a:spcBef>
              <a:buFont typeface="Wingdings" panose="05000000000000000000" pitchFamily="2" charset="2"/>
              <a:buNone/>
            </a:pPr>
            <a:r>
              <a:rPr lang="zh-CN" altLang="en-US" sz="2000" dirty="0">
                <a:solidFill>
                  <a:srgbClr val="000000"/>
                </a:solidFill>
                <a:latin typeface="微软雅黑" panose="020B0503020204020204" pitchFamily="34" charset="-122"/>
                <a:ea typeface="微软雅黑" panose="020B0503020204020204" pitchFamily="34" charset="-122"/>
                <a:sym typeface="+mn-ea"/>
              </a:rPr>
              <a:t>数据库，需大量维护。</a:t>
            </a:r>
            <a:endParaRPr lang="zh-CN" altLang="en-US" sz="2000" dirty="0">
              <a:solidFill>
                <a:srgbClr val="000000"/>
              </a:solidFill>
              <a:latin typeface="微软雅黑" panose="020B0503020204020204" pitchFamily="34" charset="-122"/>
              <a:ea typeface="微软雅黑" panose="020B0503020204020204" pitchFamily="34" charset="-122"/>
              <a:sym typeface="+mn-ea"/>
            </a:endParaRPr>
          </a:p>
        </p:txBody>
      </p:sp>
      <p:grpSp>
        <p:nvGrpSpPr>
          <p:cNvPr id="85002" name="组合 21"/>
          <p:cNvGrpSpPr/>
          <p:nvPr/>
        </p:nvGrpSpPr>
        <p:grpSpPr>
          <a:xfrm>
            <a:off x="692150" y="4035425"/>
            <a:ext cx="306388" cy="280988"/>
            <a:chOff x="2746562" y="3298885"/>
            <a:chExt cx="331415" cy="416103"/>
          </a:xfrm>
        </p:grpSpPr>
        <p:sp>
          <p:nvSpPr>
            <p:cNvPr id="23" name="任意多边形 22"/>
            <p:cNvSpPr/>
            <p:nvPr>
              <p:custDataLst>
                <p:tags r:id="rId5"/>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25" name="任意多边形 24"/>
            <p:cNvSpPr/>
            <p:nvPr>
              <p:custDataLst>
                <p:tags r:id="rId6"/>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85005" name="文本框 25"/>
          <p:cNvSpPr txBox="1"/>
          <p:nvPr/>
        </p:nvSpPr>
        <p:spPr>
          <a:xfrm>
            <a:off x="1076325" y="3975100"/>
            <a:ext cx="7593013" cy="1331913"/>
          </a:xfrm>
          <a:prstGeom prst="rect">
            <a:avLst/>
          </a:prstGeom>
          <a:noFill/>
          <a:ln w="9525">
            <a:noFill/>
          </a:ln>
        </p:spPr>
        <p:txBody>
          <a:bodyPr wrap="none" anchor="t">
            <a:spAutoFit/>
          </a:bodyPr>
          <a:p>
            <a:pPr>
              <a:spcBef>
                <a:spcPct val="50000"/>
              </a:spcBef>
              <a:buFont typeface="Wingdings" panose="05000000000000000000" pitchFamily="2" charset="2"/>
              <a:buNone/>
            </a:pPr>
            <a:r>
              <a:rPr lang="zh-CN" altLang="en-US" sz="2000" b="1" dirty="0">
                <a:solidFill>
                  <a:srgbClr val="000000"/>
                </a:solidFill>
                <a:latin typeface="微软雅黑" panose="020B0503020204020204" pitchFamily="34" charset="-122"/>
                <a:ea typeface="微软雅黑" panose="020B0503020204020204" pitchFamily="34" charset="-122"/>
                <a:sym typeface="+mn-ea"/>
              </a:rPr>
              <a:t>佑友邮件网关系统：</a:t>
            </a:r>
            <a:r>
              <a:rPr lang="zh-CN" altLang="en-US" sz="2000" dirty="0">
                <a:solidFill>
                  <a:srgbClr val="000000"/>
                </a:solidFill>
                <a:latin typeface="微软雅黑" panose="020B0503020204020204" pitchFamily="34" charset="-122"/>
                <a:ea typeface="微软雅黑" panose="020B0503020204020204" pitchFamily="34" charset="-122"/>
                <a:sym typeface="+mn-ea"/>
              </a:rPr>
              <a:t>独立自建，方便快捷，邮件系统</a:t>
            </a:r>
            <a:r>
              <a:rPr lang="en-US" altLang="zh-CN" sz="2000" dirty="0">
                <a:solidFill>
                  <a:srgbClr val="000000"/>
                </a:solidFill>
                <a:latin typeface="微软雅黑" panose="020B0503020204020204" pitchFamily="34" charset="-122"/>
                <a:ea typeface="微软雅黑" panose="020B0503020204020204" pitchFamily="34" charset="-122"/>
                <a:sym typeface="+mn-ea"/>
              </a:rPr>
              <a:t>+</a:t>
            </a:r>
            <a:r>
              <a:rPr lang="zh-CN" altLang="en-US" sz="2000" dirty="0">
                <a:solidFill>
                  <a:srgbClr val="000000"/>
                </a:solidFill>
                <a:latin typeface="微软雅黑" panose="020B0503020204020204" pitchFamily="34" charset="-122"/>
                <a:ea typeface="微软雅黑" panose="020B0503020204020204" pitchFamily="34" charset="-122"/>
                <a:sym typeface="+mn-ea"/>
              </a:rPr>
              <a:t>防垃圾系统</a:t>
            </a:r>
            <a:endParaRPr lang="zh-CN" altLang="en-US" sz="2000" dirty="0">
              <a:solidFill>
                <a:srgbClr val="000000"/>
              </a:solidFill>
              <a:latin typeface="微软雅黑" panose="020B0503020204020204" pitchFamily="34" charset="-122"/>
              <a:ea typeface="微软雅黑" panose="020B0503020204020204" pitchFamily="34" charset="-122"/>
              <a:sym typeface="+mn-ea"/>
            </a:endParaRPr>
          </a:p>
          <a:p>
            <a:pPr>
              <a:spcBef>
                <a:spcPct val="50000"/>
              </a:spcBef>
              <a:buFont typeface="Wingdings" panose="05000000000000000000" pitchFamily="2" charset="2"/>
              <a:buNone/>
            </a:pPr>
            <a:r>
              <a:rPr lang="en-US" altLang="zh-CN" sz="2000" dirty="0">
                <a:solidFill>
                  <a:srgbClr val="000000"/>
                </a:solidFill>
                <a:latin typeface="微软雅黑" panose="020B0503020204020204" pitchFamily="34" charset="-122"/>
                <a:ea typeface="微软雅黑" panose="020B0503020204020204" pitchFamily="34" charset="-122"/>
                <a:sym typeface="+mn-ea"/>
              </a:rPr>
              <a:t>2</a:t>
            </a:r>
            <a:r>
              <a:rPr lang="zh-CN" altLang="en-US" sz="2000" dirty="0">
                <a:solidFill>
                  <a:srgbClr val="000000"/>
                </a:solidFill>
                <a:latin typeface="微软雅黑" panose="020B0503020204020204" pitchFamily="34" charset="-122"/>
                <a:ea typeface="微软雅黑" panose="020B0503020204020204" pitchFamily="34" charset="-122"/>
                <a:sym typeface="+mn-ea"/>
              </a:rPr>
              <a:t>合</a:t>
            </a:r>
            <a:r>
              <a:rPr lang="en-US" altLang="zh-CN" sz="2000" dirty="0">
                <a:solidFill>
                  <a:srgbClr val="000000"/>
                </a:solidFill>
                <a:latin typeface="微软雅黑" panose="020B0503020204020204" pitchFamily="34" charset="-122"/>
                <a:ea typeface="微软雅黑" panose="020B0503020204020204" pitchFamily="34" charset="-122"/>
                <a:sym typeface="+mn-ea"/>
              </a:rPr>
              <a:t>1</a:t>
            </a:r>
            <a:r>
              <a:rPr lang="zh-CN" altLang="en-US" sz="2000" dirty="0">
                <a:solidFill>
                  <a:srgbClr val="000000"/>
                </a:solidFill>
                <a:latin typeface="微软雅黑" panose="020B0503020204020204" pitchFamily="34" charset="-122"/>
                <a:ea typeface="微软雅黑" panose="020B0503020204020204" pitchFamily="34" charset="-122"/>
                <a:sym typeface="+mn-ea"/>
              </a:rPr>
              <a:t>，设备软硬件一体化，安装与管理简便，是企业构建邮件系统</a:t>
            </a:r>
            <a:endParaRPr lang="zh-CN" altLang="en-US" sz="2000" dirty="0">
              <a:solidFill>
                <a:srgbClr val="000000"/>
              </a:solidFill>
              <a:latin typeface="微软雅黑" panose="020B0503020204020204" pitchFamily="34" charset="-122"/>
              <a:ea typeface="微软雅黑" panose="020B0503020204020204" pitchFamily="34" charset="-122"/>
              <a:sym typeface="+mn-ea"/>
            </a:endParaRPr>
          </a:p>
          <a:p>
            <a:pPr>
              <a:spcBef>
                <a:spcPct val="50000"/>
              </a:spcBef>
              <a:buFont typeface="Wingdings" panose="05000000000000000000" pitchFamily="2" charset="2"/>
              <a:buNone/>
            </a:pPr>
            <a:r>
              <a:rPr lang="zh-CN" altLang="en-US" sz="2000" dirty="0">
                <a:solidFill>
                  <a:srgbClr val="000000"/>
                </a:solidFill>
                <a:latin typeface="微软雅黑" panose="020B0503020204020204" pitchFamily="34" charset="-122"/>
                <a:ea typeface="微软雅黑" panose="020B0503020204020204" pitchFamily="34" charset="-122"/>
                <a:sym typeface="+mn-ea"/>
              </a:rPr>
              <a:t>的最佳的解决方案。</a:t>
            </a:r>
            <a:endParaRPr lang="zh-CN" altLang="en-US" sz="2000" dirty="0">
              <a:solidFill>
                <a:srgbClr val="00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7041" name="任意多边形 1"/>
          <p:cNvSpPr/>
          <p:nvPr>
            <p:custDataLst>
              <p:tags r:id="rId1"/>
            </p:custDataLst>
          </p:nvPr>
        </p:nvSpPr>
        <p:spPr>
          <a:xfrm>
            <a:off x="1538288" y="1933575"/>
            <a:ext cx="2614612" cy="1836738"/>
          </a:xfrm>
          <a:custGeom>
            <a:avLst/>
            <a:gdLst>
              <a:gd name="txL" fmla="*/ 0 w 2870827"/>
              <a:gd name="txT" fmla="*/ 0 h 2014538"/>
              <a:gd name="txR" fmla="*/ 2870827 w 2870827"/>
              <a:gd name="txB" fmla="*/ 2014538 h 2014538"/>
            </a:gdLst>
            <a:ahLst/>
            <a:cxnLst>
              <a:cxn ang="0">
                <a:pos x="0" y="0"/>
              </a:cxn>
              <a:cxn ang="0">
                <a:pos x="184250" y="0"/>
              </a:cxn>
              <a:cxn ang="0">
                <a:pos x="277456" y="95666"/>
              </a:cxn>
              <a:cxn ang="0">
                <a:pos x="277456" y="199838"/>
              </a:cxn>
              <a:cxn ang="0">
                <a:pos x="93206" y="199838"/>
              </a:cxn>
              <a:cxn ang="0">
                <a:pos x="0" y="104171"/>
              </a:cxn>
            </a:cxnLst>
            <a:rect l="txL" t="txT" r="txR" b="txB"/>
            <a:pathLst>
              <a:path w="2870827" h="2014538">
                <a:moveTo>
                  <a:pt x="0" y="0"/>
                </a:moveTo>
                <a:lnTo>
                  <a:pt x="1906427" y="0"/>
                </a:lnTo>
                <a:cubicBezTo>
                  <a:pt x="2439050" y="0"/>
                  <a:pt x="2870827" y="431777"/>
                  <a:pt x="2870827" y="964400"/>
                </a:cubicBezTo>
                <a:lnTo>
                  <a:pt x="2870827" y="2014538"/>
                </a:lnTo>
                <a:lnTo>
                  <a:pt x="964400" y="2014538"/>
                </a:lnTo>
                <a:cubicBezTo>
                  <a:pt x="431777" y="2014538"/>
                  <a:pt x="0" y="1582761"/>
                  <a:pt x="0" y="1050138"/>
                </a:cubicBezTo>
                <a:lnTo>
                  <a:pt x="0" y="0"/>
                </a:lnTo>
                <a:close/>
              </a:path>
            </a:pathLst>
          </a:custGeom>
          <a:solidFill>
            <a:srgbClr val="C00000"/>
          </a:solidFill>
          <a:ln w="9525">
            <a:noFill/>
          </a:ln>
        </p:spPr>
        <p:txBody>
          <a:bodyPr lIns="144000" rIns="144000" anchor="ctr"/>
          <a:p>
            <a:pPr algn="ctr">
              <a:lnSpc>
                <a:spcPct val="130000"/>
              </a:lnSpc>
              <a:buFont typeface="Arial" panose="020B0604020202020204" pitchFamily="34" charset="0"/>
              <a:buNone/>
            </a:pPr>
            <a:r>
              <a:rPr lang="zh-CN" altLang="en-US" sz="3200" b="1" dirty="0">
                <a:solidFill>
                  <a:srgbClr val="FFFFFF"/>
                </a:solidFill>
                <a:latin typeface="微软雅黑" panose="020B0503020204020204" pitchFamily="34" charset="-122"/>
                <a:ea typeface="微软雅黑" panose="020B0503020204020204" pitchFamily="34" charset="-122"/>
                <a:sym typeface="黑体" panose="02010609060101010101" pitchFamily="49" charset="-122"/>
              </a:rPr>
              <a:t>独立自建</a:t>
            </a:r>
            <a:endParaRPr lang="zh-CN" altLang="en-US" sz="3200" dirty="0">
              <a:solidFill>
                <a:schemeClr val="bg1"/>
              </a:solidFill>
              <a:latin typeface="Arial" panose="020B0604020202020204" pitchFamily="34" charset="0"/>
              <a:ea typeface="宋体" panose="02010600030101010101" pitchFamily="2" charset="-122"/>
            </a:endParaRPr>
          </a:p>
        </p:txBody>
      </p:sp>
      <p:sp>
        <p:nvSpPr>
          <p:cNvPr id="87042" name="任意多边形 23"/>
          <p:cNvSpPr/>
          <p:nvPr>
            <p:custDataLst>
              <p:tags r:id="rId2"/>
            </p:custDataLst>
          </p:nvPr>
        </p:nvSpPr>
        <p:spPr>
          <a:xfrm>
            <a:off x="4976813" y="1933575"/>
            <a:ext cx="2616200" cy="1836738"/>
          </a:xfrm>
          <a:custGeom>
            <a:avLst/>
            <a:gdLst>
              <a:gd name="txL" fmla="*/ 0 w 2870827"/>
              <a:gd name="txT" fmla="*/ 0 h 2014538"/>
              <a:gd name="txR" fmla="*/ 2870827 w 2870827"/>
              <a:gd name="txB" fmla="*/ 2014538 h 2014538"/>
            </a:gdLst>
            <a:ahLst/>
            <a:cxnLst>
              <a:cxn ang="0">
                <a:pos x="0" y="0"/>
              </a:cxn>
              <a:cxn ang="0">
                <a:pos x="186954" y="0"/>
              </a:cxn>
              <a:cxn ang="0">
                <a:pos x="281529" y="95666"/>
              </a:cxn>
              <a:cxn ang="0">
                <a:pos x="281529" y="199838"/>
              </a:cxn>
              <a:cxn ang="0">
                <a:pos x="94574" y="199838"/>
              </a:cxn>
              <a:cxn ang="0">
                <a:pos x="0" y="104171"/>
              </a:cxn>
            </a:cxnLst>
            <a:rect l="txL" t="txT" r="txR" b="txB"/>
            <a:pathLst>
              <a:path w="2870827" h="2014538">
                <a:moveTo>
                  <a:pt x="0" y="0"/>
                </a:moveTo>
                <a:lnTo>
                  <a:pt x="1906427" y="0"/>
                </a:lnTo>
                <a:cubicBezTo>
                  <a:pt x="2439050" y="0"/>
                  <a:pt x="2870827" y="431777"/>
                  <a:pt x="2870827" y="964400"/>
                </a:cubicBezTo>
                <a:lnTo>
                  <a:pt x="2870827" y="2014538"/>
                </a:lnTo>
                <a:lnTo>
                  <a:pt x="964400" y="2014538"/>
                </a:lnTo>
                <a:cubicBezTo>
                  <a:pt x="431777" y="2014538"/>
                  <a:pt x="0" y="1582761"/>
                  <a:pt x="0" y="1050138"/>
                </a:cubicBezTo>
                <a:lnTo>
                  <a:pt x="0" y="0"/>
                </a:lnTo>
                <a:close/>
              </a:path>
            </a:pathLst>
          </a:custGeom>
          <a:solidFill>
            <a:srgbClr val="7030A0"/>
          </a:solidFill>
          <a:ln w="9525">
            <a:noFill/>
          </a:ln>
        </p:spPr>
        <p:txBody>
          <a:bodyPr lIns="144000" rIns="144000" anchor="ctr"/>
          <a:p>
            <a:pPr algn="ctr">
              <a:lnSpc>
                <a:spcPct val="130000"/>
              </a:lnSpc>
              <a:buFont typeface="Arial" panose="020B0604020202020204" pitchFamily="34" charset="0"/>
              <a:buNone/>
            </a:pPr>
            <a:r>
              <a:rPr lang="zh-CN" altLang="en-US" sz="3200" b="1" dirty="0">
                <a:solidFill>
                  <a:srgbClr val="FFFFFF"/>
                </a:solidFill>
                <a:latin typeface="微软雅黑" panose="020B0503020204020204" pitchFamily="34" charset="-122"/>
                <a:ea typeface="微软雅黑" panose="020B0503020204020204" pitchFamily="34" charset="-122"/>
                <a:sym typeface="黑体" panose="02010609060101010101" pitchFamily="49" charset="-122"/>
              </a:rPr>
              <a:t>安全便捷</a:t>
            </a:r>
            <a:endParaRPr lang="zh-CN" altLang="en-US" sz="3200" dirty="0">
              <a:solidFill>
                <a:schemeClr val="bg1"/>
              </a:solidFill>
              <a:latin typeface="Arial" panose="020B0604020202020204" pitchFamily="34" charset="0"/>
              <a:ea typeface="宋体" panose="02010600030101010101" pitchFamily="2" charset="-122"/>
            </a:endParaRPr>
          </a:p>
        </p:txBody>
      </p:sp>
      <p:sp>
        <p:nvSpPr>
          <p:cNvPr id="87043" name="任意多边形 27"/>
          <p:cNvSpPr/>
          <p:nvPr>
            <p:custDataLst>
              <p:tags r:id="rId3"/>
            </p:custDataLst>
          </p:nvPr>
        </p:nvSpPr>
        <p:spPr>
          <a:xfrm>
            <a:off x="1538288" y="4144963"/>
            <a:ext cx="2614612" cy="1835150"/>
          </a:xfrm>
          <a:custGeom>
            <a:avLst/>
            <a:gdLst>
              <a:gd name="txL" fmla="*/ 0 w 2870827"/>
              <a:gd name="txT" fmla="*/ 0 h 2014538"/>
              <a:gd name="txR" fmla="*/ 2870827 w 2870827"/>
              <a:gd name="txB" fmla="*/ 2014538 h 2014538"/>
            </a:gdLst>
            <a:ahLst/>
            <a:cxnLst>
              <a:cxn ang="0">
                <a:pos x="0" y="0"/>
              </a:cxn>
              <a:cxn ang="0">
                <a:pos x="184250" y="0"/>
              </a:cxn>
              <a:cxn ang="0">
                <a:pos x="277456" y="93701"/>
              </a:cxn>
              <a:cxn ang="0">
                <a:pos x="277456" y="195733"/>
              </a:cxn>
              <a:cxn ang="0">
                <a:pos x="93206" y="195733"/>
              </a:cxn>
              <a:cxn ang="0">
                <a:pos x="0" y="102031"/>
              </a:cxn>
            </a:cxnLst>
            <a:rect l="txL" t="txT" r="txR" b="txB"/>
            <a:pathLst>
              <a:path w="2870827" h="2014538">
                <a:moveTo>
                  <a:pt x="0" y="0"/>
                </a:moveTo>
                <a:lnTo>
                  <a:pt x="1906427" y="0"/>
                </a:lnTo>
                <a:cubicBezTo>
                  <a:pt x="2439050" y="0"/>
                  <a:pt x="2870827" y="431777"/>
                  <a:pt x="2870827" y="964400"/>
                </a:cubicBezTo>
                <a:lnTo>
                  <a:pt x="2870827" y="2014538"/>
                </a:lnTo>
                <a:lnTo>
                  <a:pt x="964400" y="2014538"/>
                </a:lnTo>
                <a:cubicBezTo>
                  <a:pt x="431777" y="2014538"/>
                  <a:pt x="0" y="1582761"/>
                  <a:pt x="0" y="1050138"/>
                </a:cubicBezTo>
                <a:lnTo>
                  <a:pt x="0" y="0"/>
                </a:lnTo>
                <a:close/>
              </a:path>
            </a:pathLst>
          </a:custGeom>
          <a:solidFill>
            <a:srgbClr val="00B050"/>
          </a:solidFill>
          <a:ln w="9525">
            <a:noFill/>
          </a:ln>
        </p:spPr>
        <p:txBody>
          <a:bodyPr lIns="144000" rIns="144000" anchor="ctr"/>
          <a:p>
            <a:pPr algn="ctr">
              <a:lnSpc>
                <a:spcPct val="130000"/>
              </a:lnSpc>
              <a:buFont typeface="Arial" panose="020B0604020202020204" pitchFamily="34" charset="0"/>
              <a:buNone/>
            </a:pPr>
            <a:r>
              <a:rPr lang="zh-CN" altLang="en-US" sz="3200" b="1" dirty="0">
                <a:solidFill>
                  <a:schemeClr val="bg1"/>
                </a:solidFill>
                <a:latin typeface="微软雅黑" panose="020B0503020204020204" pitchFamily="34" charset="-122"/>
                <a:ea typeface="微软雅黑" panose="020B0503020204020204" pitchFamily="34" charset="-122"/>
              </a:rPr>
              <a:t>软硬件一体</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87044" name="任意多边形 31"/>
          <p:cNvSpPr/>
          <p:nvPr>
            <p:custDataLst>
              <p:tags r:id="rId4"/>
            </p:custDataLst>
          </p:nvPr>
        </p:nvSpPr>
        <p:spPr>
          <a:xfrm>
            <a:off x="4976813" y="4144963"/>
            <a:ext cx="2616200" cy="1835150"/>
          </a:xfrm>
          <a:custGeom>
            <a:avLst/>
            <a:gdLst>
              <a:gd name="txL" fmla="*/ 0 w 2870827"/>
              <a:gd name="txT" fmla="*/ 0 h 2014538"/>
              <a:gd name="txR" fmla="*/ 2870827 w 2870827"/>
              <a:gd name="txB" fmla="*/ 2014538 h 2014538"/>
            </a:gdLst>
            <a:ahLst/>
            <a:cxnLst>
              <a:cxn ang="0">
                <a:pos x="0" y="0"/>
              </a:cxn>
              <a:cxn ang="0">
                <a:pos x="186954" y="0"/>
              </a:cxn>
              <a:cxn ang="0">
                <a:pos x="281529" y="93701"/>
              </a:cxn>
              <a:cxn ang="0">
                <a:pos x="281529" y="195733"/>
              </a:cxn>
              <a:cxn ang="0">
                <a:pos x="94574" y="195733"/>
              </a:cxn>
              <a:cxn ang="0">
                <a:pos x="0" y="102031"/>
              </a:cxn>
            </a:cxnLst>
            <a:rect l="txL" t="txT" r="txR" b="txB"/>
            <a:pathLst>
              <a:path w="2870827" h="2014538">
                <a:moveTo>
                  <a:pt x="0" y="0"/>
                </a:moveTo>
                <a:lnTo>
                  <a:pt x="1906427" y="0"/>
                </a:lnTo>
                <a:cubicBezTo>
                  <a:pt x="2439050" y="0"/>
                  <a:pt x="2870827" y="431777"/>
                  <a:pt x="2870827" y="964400"/>
                </a:cubicBezTo>
                <a:lnTo>
                  <a:pt x="2870827" y="2014538"/>
                </a:lnTo>
                <a:lnTo>
                  <a:pt x="964400" y="2014538"/>
                </a:lnTo>
                <a:cubicBezTo>
                  <a:pt x="431777" y="2014538"/>
                  <a:pt x="0" y="1582761"/>
                  <a:pt x="0" y="1050138"/>
                </a:cubicBezTo>
                <a:lnTo>
                  <a:pt x="0" y="0"/>
                </a:lnTo>
                <a:close/>
              </a:path>
            </a:pathLst>
          </a:custGeom>
          <a:solidFill>
            <a:srgbClr val="00B0F0"/>
          </a:solidFill>
          <a:ln w="9525">
            <a:noFill/>
          </a:ln>
        </p:spPr>
        <p:txBody>
          <a:bodyPr lIns="144000" rIns="144000" anchor="ctr"/>
          <a:p>
            <a:pPr algn="ctr">
              <a:lnSpc>
                <a:spcPct val="130000"/>
              </a:lnSpc>
              <a:buFont typeface="Arial" panose="020B0604020202020204" pitchFamily="34" charset="0"/>
              <a:buNone/>
            </a:pPr>
            <a:r>
              <a:rPr lang="zh-CN" altLang="en-US" sz="2800" b="1" dirty="0">
                <a:solidFill>
                  <a:schemeClr val="bg1"/>
                </a:solidFill>
                <a:latin typeface="微软雅黑" panose="020B0503020204020204" pitchFamily="34" charset="-122"/>
                <a:ea typeface="微软雅黑" panose="020B0503020204020204" pitchFamily="34" charset="-122"/>
              </a:rPr>
              <a:t>邮件</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反垃圾</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6"/>
          <p:cNvSpPr>
            <a:spLocks noGrp="1"/>
          </p:cNvSpPr>
          <p:nvPr>
            <p:ph type="title"/>
          </p:nvPr>
        </p:nvSpPr>
        <p:spPr/>
        <p:txBody>
          <a:bodyPr vert="horz" wrap="square" lIns="91440" tIns="45720" rIns="91440" bIns="45720" anchor="b"/>
          <a:p>
            <a:pPr eaLnBrk="1" hangingPunct="1"/>
            <a:r>
              <a:rPr lang="en-US" altLang="zh-CN" dirty="0"/>
              <a:t>  </a:t>
            </a:r>
            <a:endParaRPr lang="en-US" altLang="zh-CN" dirty="0"/>
          </a:p>
        </p:txBody>
      </p:sp>
      <p:sp>
        <p:nvSpPr>
          <p:cNvPr id="9218" name="文本框 7"/>
          <p:cNvSpPr txBox="1"/>
          <p:nvPr/>
        </p:nvSpPr>
        <p:spPr>
          <a:xfrm>
            <a:off x="500063" y="1128713"/>
            <a:ext cx="7489825" cy="5492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提供：</a:t>
            </a:r>
            <a:r>
              <a:rPr lang="zh-CN" altLang="en-US" sz="2800" b="1" dirty="0">
                <a:solidFill>
                  <a:srgbClr val="595959"/>
                </a:solidFill>
                <a:latin typeface="微软雅黑" panose="020B0503020204020204" pitchFamily="34" charset="-122"/>
                <a:ea typeface="微软雅黑" panose="020B0503020204020204" pitchFamily="34" charset="-122"/>
                <a:sym typeface="宋体" panose="02010600030101010101" pitchFamily="2" charset="-122"/>
              </a:rPr>
              <a:t>邮件系统 、在线杀毒、垃圾过滤</a:t>
            </a:r>
            <a:endParaRPr lang="zh-CN" altLang="en-US" sz="2800" b="1" dirty="0">
              <a:solidFill>
                <a:srgbClr val="595959"/>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9219" name="组合 10"/>
          <p:cNvGrpSpPr/>
          <p:nvPr/>
        </p:nvGrpSpPr>
        <p:grpSpPr>
          <a:xfrm>
            <a:off x="615950" y="1905000"/>
            <a:ext cx="306388" cy="279400"/>
            <a:chOff x="2746562" y="3298885"/>
            <a:chExt cx="331415" cy="416103"/>
          </a:xfrm>
        </p:grpSpPr>
        <p:sp>
          <p:nvSpPr>
            <p:cNvPr id="13" name="任意多边形 12"/>
            <p:cNvSpPr/>
            <p:nvPr>
              <p:custDataLst>
                <p:tags r:id="rId1"/>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6" name="任意多边形 15"/>
            <p:cNvSpPr/>
            <p:nvPr>
              <p:custDataLst>
                <p:tags r:id="rId2"/>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9222" name="文本框 16"/>
          <p:cNvSpPr txBox="1"/>
          <p:nvPr/>
        </p:nvSpPr>
        <p:spPr>
          <a:xfrm>
            <a:off x="1009650" y="1806575"/>
            <a:ext cx="7831138" cy="3416300"/>
          </a:xfrm>
          <a:prstGeom prst="rect">
            <a:avLst/>
          </a:prstGeom>
          <a:noFill/>
          <a:ln w="9525">
            <a:noFill/>
          </a:ln>
        </p:spPr>
        <p:txBody>
          <a:bodyPr anchor="t">
            <a:spAutoFit/>
          </a:bodyPr>
          <a:p>
            <a:pPr marL="571500" indent="-571500">
              <a:spcBef>
                <a:spcPct val="50000"/>
              </a:spcBef>
              <a:buFont typeface="Wingdings" panose="05000000000000000000" pitchFamily="2" charset="2"/>
              <a:buNone/>
            </a:pPr>
            <a:r>
              <a:rPr lang="zh-CN" altLang="en-US" sz="2400" b="1" dirty="0">
                <a:latin typeface="宋体" panose="02010600030101010101" pitchFamily="2" charset="-122"/>
                <a:ea typeface="宋体" panose="02010600030101010101" pitchFamily="2" charset="-122"/>
                <a:sym typeface="宋体" panose="02010600030101010101" pitchFamily="2" charset="-122"/>
              </a:rPr>
              <a:t>硬件设备</a:t>
            </a:r>
            <a:r>
              <a:rPr lang="zh-CN" altLang="en-US" sz="2400" dirty="0">
                <a:latin typeface="宋体" panose="02010600030101010101" pitchFamily="2" charset="-122"/>
                <a:ea typeface="宋体" panose="02010600030101010101" pitchFamily="2" charset="-122"/>
                <a:sym typeface="宋体" panose="02010600030101010101" pitchFamily="2" charset="-122"/>
              </a:rPr>
              <a:t>（含操作系统</a:t>
            </a:r>
            <a:r>
              <a:rPr lang="en-US" altLang="zh-CN" sz="2400" dirty="0">
                <a:latin typeface="宋体" panose="02010600030101010101" pitchFamily="2" charset="-122"/>
                <a:ea typeface="宋体" panose="02010600030101010101" pitchFamily="2" charset="-122"/>
              </a:rPr>
              <a:t>LINUX</a:t>
            </a:r>
            <a:r>
              <a:rPr lang="zh-CN" altLang="en-US" sz="2400" dirty="0">
                <a:latin typeface="宋体" panose="02010600030101010101" pitchFamily="2" charset="-122"/>
                <a:ea typeface="宋体" panose="02010600030101010101" pitchFamily="2" charset="-122"/>
                <a:sym typeface="宋体" panose="02010600030101010101" pitchFamily="2" charset="-122"/>
              </a:rPr>
              <a:t>，数据库</a:t>
            </a:r>
            <a:r>
              <a:rPr lang="en-US" altLang="zh-CN" sz="2400" dirty="0">
                <a:latin typeface="宋体" panose="02010600030101010101" pitchFamily="2" charset="-122"/>
                <a:ea typeface="宋体" panose="02010600030101010101" pitchFamily="2" charset="-122"/>
              </a:rPr>
              <a:t>MYSQL</a:t>
            </a:r>
            <a:r>
              <a:rPr lang="zh-CN" altLang="en-US" sz="2400" dirty="0">
                <a:latin typeface="宋体" panose="02010600030101010101" pitchFamily="2" charset="-122"/>
                <a:ea typeface="宋体" panose="02010600030101010101" pitchFamily="2" charset="-122"/>
                <a:sym typeface="宋体" panose="02010600030101010101" pitchFamily="2" charset="-122"/>
              </a:rPr>
              <a:t>，</a:t>
            </a:r>
            <a:r>
              <a:rPr lang="en-US" altLang="zh-CN" sz="2400" dirty="0">
                <a:latin typeface="宋体" panose="02010600030101010101" pitchFamily="2" charset="-122"/>
                <a:ea typeface="宋体" panose="02010600030101010101" pitchFamily="2" charset="-122"/>
                <a:sym typeface="宋体" panose="02010600030101010101" pitchFamily="2" charset="-122"/>
              </a:rPr>
              <a:t>64</a:t>
            </a:r>
            <a:r>
              <a:rPr lang="zh-CN" altLang="en-US" sz="2400" dirty="0">
                <a:latin typeface="宋体" panose="02010600030101010101" pitchFamily="2" charset="-122"/>
                <a:ea typeface="宋体" panose="02010600030101010101" pitchFamily="2" charset="-122"/>
                <a:sym typeface="宋体" panose="02010600030101010101" pitchFamily="2" charset="-122"/>
              </a:rPr>
              <a:t>位操作系统，双盘结构系统，支持虚拟化安装）</a:t>
            </a:r>
            <a:endParaRPr lang="zh-CN" altLang="en-US" sz="2400" dirty="0">
              <a:latin typeface="宋体" panose="02010600030101010101" pitchFamily="2" charset="-122"/>
              <a:ea typeface="宋体" panose="02010600030101010101" pitchFamily="2" charset="-122"/>
            </a:endParaRPr>
          </a:p>
          <a:p>
            <a:pPr marL="571500" indent="-571500">
              <a:spcBef>
                <a:spcPct val="50000"/>
              </a:spcBef>
              <a:buFont typeface="Wingdings" panose="05000000000000000000" pitchFamily="2" charset="2"/>
              <a:buNone/>
            </a:pPr>
            <a:r>
              <a:rPr lang="zh-CN" altLang="en-US" sz="2400" b="1" dirty="0">
                <a:latin typeface="宋体" panose="02010600030101010101" pitchFamily="2" charset="-122"/>
                <a:ea typeface="宋体" panose="02010600030101010101" pitchFamily="2" charset="-122"/>
                <a:sym typeface="宋体" panose="02010600030101010101" pitchFamily="2" charset="-122"/>
              </a:rPr>
              <a:t>邮件系统</a:t>
            </a:r>
            <a:r>
              <a:rPr lang="zh-CN" altLang="en-US" sz="2400" dirty="0">
                <a:latin typeface="宋体" panose="02010600030101010101" pitchFamily="2" charset="-122"/>
                <a:ea typeface="宋体" panose="02010600030101010101" pitchFamily="2" charset="-122"/>
                <a:sym typeface="宋体" panose="02010600030101010101" pitchFamily="2" charset="-122"/>
              </a:rPr>
              <a:t> </a:t>
            </a:r>
            <a:r>
              <a:rPr lang="en-US" altLang="zh-CN" sz="2400" dirty="0">
                <a:latin typeface="宋体" panose="02010600030101010101" pitchFamily="2" charset="-122"/>
                <a:ea typeface="宋体" panose="02010600030101010101" pitchFamily="2" charset="-122"/>
              </a:rPr>
              <a:t>(</a:t>
            </a:r>
            <a:r>
              <a:rPr lang="zh-CN" altLang="en-US" sz="2400" dirty="0">
                <a:latin typeface="宋体" panose="02010600030101010101" pitchFamily="2" charset="-122"/>
                <a:ea typeface="宋体" panose="02010600030101010101" pitchFamily="2" charset="-122"/>
                <a:sym typeface="宋体" panose="02010600030101010101" pitchFamily="2" charset="-122"/>
              </a:rPr>
              <a:t>含邮件管理系统，</a:t>
            </a:r>
            <a:r>
              <a:rPr lang="en-US" altLang="zh-CN" sz="2400" dirty="0">
                <a:latin typeface="宋体" panose="02010600030101010101" pitchFamily="2" charset="-122"/>
                <a:ea typeface="宋体" panose="02010600030101010101" pitchFamily="2" charset="-122"/>
              </a:rPr>
              <a:t>webmail</a:t>
            </a:r>
            <a:r>
              <a:rPr lang="zh-CN" altLang="en-US" sz="2400" dirty="0">
                <a:latin typeface="宋体" panose="02010600030101010101" pitchFamily="2" charset="-122"/>
                <a:ea typeface="宋体" panose="02010600030101010101" pitchFamily="2" charset="-122"/>
                <a:sym typeface="宋体" panose="02010600030101010101" pitchFamily="2" charset="-122"/>
              </a:rPr>
              <a:t>系统，支持多域，支持组织架构、群组管理）</a:t>
            </a:r>
            <a:endParaRPr lang="zh-CN" altLang="en-US" sz="2400" dirty="0">
              <a:latin typeface="宋体" panose="02010600030101010101" pitchFamily="2" charset="-122"/>
              <a:ea typeface="宋体" panose="02010600030101010101" pitchFamily="2" charset="-122"/>
            </a:endParaRPr>
          </a:p>
          <a:p>
            <a:pPr marL="571500" indent="-571500">
              <a:spcBef>
                <a:spcPct val="50000"/>
              </a:spcBef>
              <a:buFont typeface="Wingdings" panose="05000000000000000000" pitchFamily="2" charset="2"/>
              <a:buNone/>
            </a:pPr>
            <a:r>
              <a:rPr lang="zh-CN" altLang="en-US" sz="2400" b="1" dirty="0">
                <a:latin typeface="宋体" panose="02010600030101010101" pitchFamily="2" charset="-122"/>
                <a:ea typeface="宋体" panose="02010600030101010101" pitchFamily="2" charset="-122"/>
                <a:sym typeface="宋体" panose="02010600030101010101" pitchFamily="2" charset="-122"/>
              </a:rPr>
              <a:t>垃圾邮件模块</a:t>
            </a:r>
            <a:r>
              <a:rPr lang="zh-CN" altLang="en-US" sz="2400" dirty="0">
                <a:latin typeface="宋体" panose="02010600030101010101" pitchFamily="2" charset="-122"/>
                <a:ea typeface="宋体" panose="02010600030101010101" pitchFamily="2" charset="-122"/>
                <a:sym typeface="宋体" panose="02010600030101010101" pitchFamily="2" charset="-122"/>
              </a:rPr>
              <a:t>（含：在线杀毒系统、垃圾过滤引擎）</a:t>
            </a:r>
            <a:endParaRPr lang="zh-CN" altLang="en-US" sz="2400" dirty="0">
              <a:latin typeface="宋体" panose="02010600030101010101" pitchFamily="2" charset="-122"/>
              <a:ea typeface="宋体" panose="02010600030101010101" pitchFamily="2" charset="-122"/>
            </a:endParaRPr>
          </a:p>
          <a:p>
            <a:pPr marL="571500" indent="-571500">
              <a:spcBef>
                <a:spcPct val="50000"/>
              </a:spcBef>
              <a:buFont typeface="Wingdings" panose="05000000000000000000" pitchFamily="2" charset="2"/>
              <a:buNone/>
            </a:pPr>
            <a:r>
              <a:rPr lang="zh-CN" altLang="en-US" sz="2400" b="1" dirty="0">
                <a:latin typeface="宋体" panose="02010600030101010101" pitchFamily="2" charset="-122"/>
                <a:ea typeface="宋体" panose="02010600030101010101" pitchFamily="2" charset="-122"/>
                <a:sym typeface="宋体" panose="02010600030101010101" pitchFamily="2" charset="-122"/>
              </a:rPr>
              <a:t>安全</a:t>
            </a:r>
            <a:r>
              <a:rPr lang="zh-CN" altLang="en-US" sz="2400" dirty="0">
                <a:latin typeface="宋体" panose="02010600030101010101" pitchFamily="2" charset="-122"/>
                <a:ea typeface="宋体" panose="02010600030101010101" pitchFamily="2" charset="-122"/>
                <a:sym typeface="宋体" panose="02010600030101010101" pitchFamily="2" charset="-122"/>
              </a:rPr>
              <a:t>（反垃圾邮件系统）</a:t>
            </a:r>
            <a:endParaRPr lang="zh-CN" altLang="en-US" sz="2400" dirty="0">
              <a:latin typeface="宋体" panose="02010600030101010101" pitchFamily="2" charset="-122"/>
              <a:ea typeface="宋体" panose="02010600030101010101" pitchFamily="2" charset="-122"/>
            </a:endParaRPr>
          </a:p>
          <a:p>
            <a:pPr marL="571500" indent="-571500">
              <a:spcBef>
                <a:spcPct val="50000"/>
              </a:spcBef>
              <a:buFont typeface="Wingdings" panose="05000000000000000000" pitchFamily="2" charset="2"/>
              <a:buNone/>
            </a:pPr>
            <a:r>
              <a:rPr lang="zh-CN" altLang="en-US" sz="2400" b="1" dirty="0">
                <a:latin typeface="宋体" panose="02010600030101010101" pitchFamily="2" charset="-122"/>
                <a:ea typeface="宋体" panose="02010600030101010101" pitchFamily="2" charset="-122"/>
                <a:sym typeface="宋体" panose="02010600030101010101" pitchFamily="2" charset="-122"/>
              </a:rPr>
              <a:t>支持OA、ERP的单点登录或链接</a:t>
            </a:r>
            <a:endParaRPr lang="en-US" altLang="zh-CN" sz="2400" dirty="0">
              <a:solidFill>
                <a:srgbClr val="262626"/>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9223" name="组合 10"/>
          <p:cNvGrpSpPr/>
          <p:nvPr/>
        </p:nvGrpSpPr>
        <p:grpSpPr>
          <a:xfrm>
            <a:off x="615950" y="2838450"/>
            <a:ext cx="306388" cy="279400"/>
            <a:chOff x="2746562" y="3298885"/>
            <a:chExt cx="331415" cy="416103"/>
          </a:xfrm>
        </p:grpSpPr>
        <p:sp>
          <p:nvSpPr>
            <p:cNvPr id="3" name="任意多边形 2"/>
            <p:cNvSpPr/>
            <p:nvPr>
              <p:custDataLst>
                <p:tags r:id="rId3"/>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4" name="任意多边形 3"/>
            <p:cNvSpPr/>
            <p:nvPr>
              <p:custDataLst>
                <p:tags r:id="rId4"/>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9226" name="组合 10"/>
          <p:cNvGrpSpPr/>
          <p:nvPr/>
        </p:nvGrpSpPr>
        <p:grpSpPr>
          <a:xfrm>
            <a:off x="615950" y="3732213"/>
            <a:ext cx="306388" cy="279400"/>
            <a:chOff x="2746562" y="3298885"/>
            <a:chExt cx="331415" cy="416103"/>
          </a:xfrm>
        </p:grpSpPr>
        <p:sp>
          <p:nvSpPr>
            <p:cNvPr id="6" name="任意多边形 5"/>
            <p:cNvSpPr/>
            <p:nvPr>
              <p:custDataLst>
                <p:tags r:id="rId5"/>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7" name="任意多边形 6"/>
            <p:cNvSpPr/>
            <p:nvPr>
              <p:custDataLst>
                <p:tags r:id="rId6"/>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grpSp>
        <p:nvGrpSpPr>
          <p:cNvPr id="9229" name="组合 10"/>
          <p:cNvGrpSpPr/>
          <p:nvPr/>
        </p:nvGrpSpPr>
        <p:grpSpPr>
          <a:xfrm>
            <a:off x="615950" y="4884738"/>
            <a:ext cx="306388" cy="279400"/>
            <a:chOff x="2746562" y="3298885"/>
            <a:chExt cx="331415" cy="416103"/>
          </a:xfrm>
        </p:grpSpPr>
        <p:sp>
          <p:nvSpPr>
            <p:cNvPr id="9" name="任意多边形 8"/>
            <p:cNvSpPr/>
            <p:nvPr>
              <p:custDataLst>
                <p:tags r:id="rId7"/>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10" name="任意多边形 9"/>
            <p:cNvSpPr/>
            <p:nvPr>
              <p:custDataLst>
                <p:tags r:id="rId8"/>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
        <p:nvSpPr>
          <p:cNvPr id="9232" name="文本框 14"/>
          <p:cNvSpPr txBox="1"/>
          <p:nvPr/>
        </p:nvSpPr>
        <p:spPr>
          <a:xfrm>
            <a:off x="1111250" y="5343525"/>
            <a:ext cx="6991350" cy="461963"/>
          </a:xfrm>
          <a:prstGeom prst="rect">
            <a:avLst/>
          </a:prstGeom>
          <a:noFill/>
          <a:ln w="9525">
            <a:noFill/>
          </a:ln>
        </p:spPr>
        <p:txBody>
          <a:bodyPr wrap="none" anchor="t">
            <a:spAutoFit/>
          </a:bodyPr>
          <a:p>
            <a:pPr>
              <a:buFont typeface="Arial" panose="020B0604020202020204" pitchFamily="34" charset="0"/>
              <a:buNone/>
            </a:pPr>
            <a:r>
              <a:rPr lang="zh-CN" altLang="en-US" sz="2400" b="1" dirty="0">
                <a:solidFill>
                  <a:srgbClr val="262626"/>
                </a:solidFill>
                <a:latin typeface="宋体" panose="02010600030101010101" pitchFamily="2" charset="-122"/>
                <a:ea typeface="宋体" panose="02010600030101010101" pitchFamily="2" charset="-122"/>
                <a:sym typeface="宋体" panose="02010600030101010101" pitchFamily="2" charset="-122"/>
              </a:rPr>
              <a:t>为您提供一个</a:t>
            </a:r>
            <a:r>
              <a:rPr lang="zh-CN" altLang="en-US" sz="2400" b="1" dirty="0">
                <a:solidFill>
                  <a:srgbClr val="C00000"/>
                </a:solidFill>
                <a:latin typeface="宋体" panose="02010600030101010101" pitchFamily="2" charset="-122"/>
                <a:ea typeface="宋体" panose="02010600030101010101" pitchFamily="2" charset="-122"/>
                <a:sym typeface="宋体" panose="02010600030101010101" pitchFamily="2" charset="-122"/>
              </a:rPr>
              <a:t>软硬件一体化</a:t>
            </a:r>
            <a:r>
              <a:rPr lang="zh-CN" altLang="en-US" sz="2400" b="1" dirty="0">
                <a:solidFill>
                  <a:srgbClr val="262626"/>
                </a:solidFill>
                <a:latin typeface="宋体" panose="02010600030101010101" pitchFamily="2" charset="-122"/>
                <a:ea typeface="宋体" panose="02010600030101010101" pitchFamily="2" charset="-122"/>
                <a:sym typeface="宋体" panose="02010600030101010101" pitchFamily="2" charset="-122"/>
              </a:rPr>
              <a:t>的邮件系统解决方案。</a:t>
            </a:r>
            <a:endParaRPr lang="zh-CN" altLang="en-US" sz="2400" b="1" dirty="0">
              <a:solidFill>
                <a:srgbClr val="262626"/>
              </a:solidFill>
              <a:latin typeface="宋体" panose="02010600030101010101" pitchFamily="2" charset="-122"/>
              <a:ea typeface="宋体" panose="02010600030101010101" pitchFamily="2" charset="-122"/>
              <a:sym typeface="宋体" panose="02010600030101010101" pitchFamily="2" charset="-122"/>
            </a:endParaRPr>
          </a:p>
        </p:txBody>
      </p:sp>
      <p:grpSp>
        <p:nvGrpSpPr>
          <p:cNvPr id="9233" name="组合 10"/>
          <p:cNvGrpSpPr/>
          <p:nvPr/>
        </p:nvGrpSpPr>
        <p:grpSpPr>
          <a:xfrm>
            <a:off x="615950" y="4325938"/>
            <a:ext cx="306388" cy="279400"/>
            <a:chOff x="2746562" y="3298885"/>
            <a:chExt cx="331415" cy="416103"/>
          </a:xfrm>
        </p:grpSpPr>
        <p:sp>
          <p:nvSpPr>
            <p:cNvPr id="19" name="任意多边形 18"/>
            <p:cNvSpPr/>
            <p:nvPr>
              <p:custDataLst>
                <p:tags r:id="rId9"/>
              </p:custDataLst>
            </p:nvPr>
          </p:nvSpPr>
          <p:spPr>
            <a:xfrm rot="19743805">
              <a:off x="2746562"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sp>
          <p:nvSpPr>
            <p:cNvPr id="20" name="任意多边形 19"/>
            <p:cNvSpPr/>
            <p:nvPr>
              <p:custDataLst>
                <p:tags r:id="rId10"/>
              </p:custDataLst>
            </p:nvPr>
          </p:nvSpPr>
          <p:spPr>
            <a:xfrm rot="19743805">
              <a:off x="2949188" y="3298885"/>
              <a:ext cx="128789" cy="416103"/>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sym typeface="Arial" panose="020B0604020202020204" pitchFamily="34" charset="0"/>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文本框 31"/>
          <p:cNvSpPr txBox="1"/>
          <p:nvPr/>
        </p:nvSpPr>
        <p:spPr>
          <a:xfrm>
            <a:off x="395288" y="981075"/>
            <a:ext cx="2620962" cy="612775"/>
          </a:xfrm>
          <a:prstGeom prst="rect">
            <a:avLst/>
          </a:prstGeom>
          <a:noFill/>
          <a:ln w="9525">
            <a:noFill/>
          </a:ln>
        </p:spPr>
        <p:txBody>
          <a:bodyPr wrap="none" anchor="t">
            <a:spAutoFit/>
          </a:bodyPr>
          <a:p>
            <a:pPr>
              <a:buFont typeface="Arial" panose="020B0604020202020204" pitchFamily="34" charset="0"/>
              <a:buNone/>
            </a:pPr>
            <a:r>
              <a:rPr lang="zh-CN" altLang="zh-CN" sz="32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实施维护服务</a:t>
            </a:r>
            <a:endParaRPr lang="zh-CN" altLang="zh-CN" sz="32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endParaRPr>
          </a:p>
        </p:txBody>
      </p:sp>
      <p:sp>
        <p:nvSpPr>
          <p:cNvPr id="20" name="椭圆 19"/>
          <p:cNvSpPr/>
          <p:nvPr>
            <p:custDataLst>
              <p:tags r:id="rId1"/>
            </p:custDataLst>
          </p:nvPr>
        </p:nvSpPr>
        <p:spPr>
          <a:xfrm>
            <a:off x="809625" y="2184400"/>
            <a:ext cx="523875" cy="525463"/>
          </a:xfrm>
          <a:prstGeom prst="ellipse">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ts val="0"/>
              </a:spcBef>
              <a:spcAft>
                <a:spcPts val="0"/>
              </a:spcAft>
              <a:buClrTx/>
              <a:buSzTx/>
              <a:buFont typeface="Arial" panose="020B0604020202020204" pitchFamily="34" charset="0"/>
              <a:buNone/>
              <a:defRPr/>
            </a:pPr>
            <a:r>
              <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rPr>
              <a:t>01</a:t>
            </a:r>
            <a:endPar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21" name="椭圆 20"/>
          <p:cNvSpPr/>
          <p:nvPr>
            <p:custDataLst>
              <p:tags r:id="rId2"/>
            </p:custDataLst>
          </p:nvPr>
        </p:nvSpPr>
        <p:spPr>
          <a:xfrm>
            <a:off x="809625" y="2813050"/>
            <a:ext cx="523875" cy="527050"/>
          </a:xfrm>
          <a:prstGeom prst="ellipse">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ts val="0"/>
              </a:spcBef>
              <a:spcAft>
                <a:spcPts val="0"/>
              </a:spcAft>
              <a:buClrTx/>
              <a:buSzTx/>
              <a:buFont typeface="Arial" panose="020B0604020202020204" pitchFamily="34" charset="0"/>
              <a:buNone/>
              <a:defRPr/>
            </a:pPr>
            <a:r>
              <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rPr>
              <a:t>02</a:t>
            </a:r>
            <a:endPar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88068" name="文本框 162"/>
          <p:cNvSpPr txBox="1"/>
          <p:nvPr/>
        </p:nvSpPr>
        <p:spPr>
          <a:xfrm>
            <a:off x="1609725" y="1993900"/>
            <a:ext cx="8139113" cy="731838"/>
          </a:xfrm>
          <a:prstGeom prst="rect">
            <a:avLst/>
          </a:prstGeom>
          <a:noFill/>
          <a:ln w="9525">
            <a:noFill/>
          </a:ln>
        </p:spPr>
        <p:txBody>
          <a:bodyPr anchor="t">
            <a:spAutoFit/>
          </a:bodyPr>
          <a:p>
            <a:pPr>
              <a:lnSpc>
                <a:spcPct val="150000"/>
              </a:lnSpc>
              <a:buFont typeface="Arial" panose="020B0604020202020204" pitchFamily="34" charset="0"/>
              <a:buNone/>
            </a:pPr>
            <a:r>
              <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售后</a:t>
            </a:r>
            <a:r>
              <a:rPr lang="en-US" altLang="zh-CN"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7×24</a:t>
            </a:r>
            <a:r>
              <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小时技术服务热线</a:t>
            </a:r>
            <a:r>
              <a:rPr lang="en-US" altLang="zh-CN"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400-630-5170</a:t>
            </a:r>
            <a:endParaRPr lang="en-US" altLang="zh-CN"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椭圆 21"/>
          <p:cNvSpPr/>
          <p:nvPr>
            <p:custDataLst>
              <p:tags r:id="rId3"/>
            </p:custDataLst>
          </p:nvPr>
        </p:nvSpPr>
        <p:spPr>
          <a:xfrm>
            <a:off x="809625" y="3441700"/>
            <a:ext cx="523875" cy="527050"/>
          </a:xfrm>
          <a:prstGeom prst="ellipse">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ts val="0"/>
              </a:spcBef>
              <a:spcAft>
                <a:spcPts val="0"/>
              </a:spcAft>
              <a:buClrTx/>
              <a:buSzTx/>
              <a:buFont typeface="Arial" panose="020B0604020202020204" pitchFamily="34" charset="0"/>
              <a:buNone/>
              <a:defRPr/>
            </a:pPr>
            <a:r>
              <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rPr>
              <a:t>03</a:t>
            </a:r>
            <a:endPar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88070" name="文本框 162"/>
          <p:cNvSpPr txBox="1"/>
          <p:nvPr/>
        </p:nvSpPr>
        <p:spPr>
          <a:xfrm>
            <a:off x="1609725" y="2624138"/>
            <a:ext cx="6388100" cy="730250"/>
          </a:xfrm>
          <a:prstGeom prst="rect">
            <a:avLst/>
          </a:prstGeom>
          <a:noFill/>
          <a:ln w="9525">
            <a:noFill/>
          </a:ln>
        </p:spPr>
        <p:txBody>
          <a:bodyPr anchor="t">
            <a:spAutoFit/>
          </a:bodyPr>
          <a:p>
            <a:pPr>
              <a:lnSpc>
                <a:spcPct val="150000"/>
              </a:lnSpc>
              <a:buFont typeface="Arial" panose="020B0604020202020204" pitchFamily="34" charset="0"/>
              <a:buNone/>
            </a:pPr>
            <a:r>
              <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产品终身服务支持，服务响应及时</a:t>
            </a:r>
            <a:endPar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椭圆 23"/>
          <p:cNvSpPr/>
          <p:nvPr>
            <p:custDataLst>
              <p:tags r:id="rId4"/>
            </p:custDataLst>
          </p:nvPr>
        </p:nvSpPr>
        <p:spPr>
          <a:xfrm>
            <a:off x="809625" y="4071938"/>
            <a:ext cx="523875" cy="525463"/>
          </a:xfrm>
          <a:prstGeom prst="ellipse">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ts val="0"/>
              </a:spcBef>
              <a:spcAft>
                <a:spcPts val="0"/>
              </a:spcAft>
              <a:buClrTx/>
              <a:buSzTx/>
              <a:buFont typeface="Arial" panose="020B0604020202020204" pitchFamily="34" charset="0"/>
              <a:buNone/>
              <a:defRPr/>
            </a:pPr>
            <a:r>
              <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rPr>
              <a:t>04</a:t>
            </a:r>
            <a:endPar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88072" name="文本框 162"/>
          <p:cNvSpPr txBox="1"/>
          <p:nvPr/>
        </p:nvSpPr>
        <p:spPr>
          <a:xfrm>
            <a:off x="1609725" y="3252788"/>
            <a:ext cx="5641975" cy="731837"/>
          </a:xfrm>
          <a:prstGeom prst="rect">
            <a:avLst/>
          </a:prstGeom>
          <a:noFill/>
          <a:ln w="9525">
            <a:noFill/>
          </a:ln>
        </p:spPr>
        <p:txBody>
          <a:bodyPr anchor="t">
            <a:spAutoFit/>
          </a:bodyPr>
          <a:p>
            <a:pPr>
              <a:lnSpc>
                <a:spcPct val="150000"/>
              </a:lnSpc>
              <a:buFont typeface="Arial" panose="020B0604020202020204" pitchFamily="34" charset="0"/>
              <a:buNone/>
            </a:pPr>
            <a:r>
              <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上门安装调试、免费技术培训</a:t>
            </a:r>
            <a:endPar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椭圆 25"/>
          <p:cNvSpPr/>
          <p:nvPr>
            <p:custDataLst>
              <p:tags r:id="rId5"/>
            </p:custDataLst>
          </p:nvPr>
        </p:nvSpPr>
        <p:spPr>
          <a:xfrm>
            <a:off x="809625" y="4718050"/>
            <a:ext cx="523875" cy="525463"/>
          </a:xfrm>
          <a:prstGeom prst="ellipse">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ts val="0"/>
              </a:spcBef>
              <a:spcAft>
                <a:spcPts val="0"/>
              </a:spcAft>
              <a:buClrTx/>
              <a:buSzTx/>
              <a:buFont typeface="Arial" panose="020B0604020202020204" pitchFamily="34" charset="0"/>
              <a:buNone/>
              <a:defRPr/>
            </a:pPr>
            <a:r>
              <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rPr>
              <a:t>05</a:t>
            </a:r>
            <a:endPar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88074" name="文本框 162"/>
          <p:cNvSpPr txBox="1"/>
          <p:nvPr/>
        </p:nvSpPr>
        <p:spPr>
          <a:xfrm>
            <a:off x="1609725" y="3954463"/>
            <a:ext cx="5641975" cy="730250"/>
          </a:xfrm>
          <a:prstGeom prst="rect">
            <a:avLst/>
          </a:prstGeom>
          <a:noFill/>
          <a:ln w="9525">
            <a:noFill/>
          </a:ln>
        </p:spPr>
        <p:txBody>
          <a:bodyPr anchor="t">
            <a:spAutoFit/>
          </a:bodyPr>
          <a:p>
            <a:pPr>
              <a:lnSpc>
                <a:spcPct val="150000"/>
              </a:lnSpc>
              <a:buFont typeface="Arial" panose="020B0604020202020204" pitchFamily="34" charset="0"/>
              <a:buNone/>
            </a:pPr>
            <a:r>
              <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备用机保障机制让您彻底放心</a:t>
            </a:r>
            <a:endPar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8075" name="文本框 162"/>
          <p:cNvSpPr txBox="1"/>
          <p:nvPr/>
        </p:nvSpPr>
        <p:spPr>
          <a:xfrm>
            <a:off x="1609725" y="4583113"/>
            <a:ext cx="6923088" cy="731837"/>
          </a:xfrm>
          <a:prstGeom prst="rect">
            <a:avLst/>
          </a:prstGeom>
          <a:noFill/>
          <a:ln w="9525">
            <a:noFill/>
          </a:ln>
        </p:spPr>
        <p:txBody>
          <a:bodyPr anchor="t">
            <a:spAutoFit/>
          </a:bodyPr>
          <a:p>
            <a:pPr>
              <a:lnSpc>
                <a:spcPct val="150000"/>
              </a:lnSpc>
              <a:buFont typeface="Arial" panose="020B0604020202020204" pitchFamily="34" charset="0"/>
              <a:buNone/>
            </a:pPr>
            <a:r>
              <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实施预计时间：签订合同起</a:t>
            </a:r>
            <a:r>
              <a:rPr lang="en-US" altLang="zh-CN"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2</a:t>
            </a:r>
            <a:r>
              <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天内完成</a:t>
            </a:r>
            <a:endPar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88076" name="图片 4" descr="您好，佑友！"/>
          <p:cNvPicPr>
            <a:picLocks noChangeAspect="1"/>
          </p:cNvPicPr>
          <p:nvPr/>
        </p:nvPicPr>
        <p:blipFill>
          <a:blip r:embed="rId6">
            <a:clrChange>
              <a:clrFrom>
                <a:srgbClr val="FFFFFF"/>
              </a:clrFrom>
              <a:clrTo>
                <a:srgbClr val="FFFFFF">
                  <a:alpha val="0"/>
                </a:srgbClr>
              </a:clrTo>
            </a:clrChange>
          </a:blip>
          <a:stretch>
            <a:fillRect/>
          </a:stretch>
        </p:blipFill>
        <p:spPr>
          <a:xfrm>
            <a:off x="6564313" y="5300663"/>
            <a:ext cx="2268537" cy="1554162"/>
          </a:xfrm>
          <a:prstGeom prst="rect">
            <a:avLst/>
          </a:prstGeom>
          <a:noFill/>
          <a:ln w="9525">
            <a:noFill/>
          </a:ln>
        </p:spPr>
      </p:pic>
      <p:sp>
        <p:nvSpPr>
          <p:cNvPr id="30" name="椭圆 29"/>
          <p:cNvSpPr/>
          <p:nvPr>
            <p:custDataLst>
              <p:tags r:id="rId7"/>
            </p:custDataLst>
          </p:nvPr>
        </p:nvSpPr>
        <p:spPr>
          <a:xfrm>
            <a:off x="793750" y="5346700"/>
            <a:ext cx="523875" cy="525463"/>
          </a:xfrm>
          <a:prstGeom prst="ellipse">
            <a:avLst/>
          </a:prstGeom>
          <a:solidFill>
            <a:srgbClr val="C00000"/>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base" latinLnBrk="0" hangingPunct="1">
              <a:lnSpc>
                <a:spcPct val="100000"/>
              </a:lnSpc>
              <a:spcBef>
                <a:spcPts val="0"/>
              </a:spcBef>
              <a:spcAft>
                <a:spcPts val="0"/>
              </a:spcAft>
              <a:buClrTx/>
              <a:buSzTx/>
              <a:buFont typeface="Arial" panose="020B0604020202020204" pitchFamily="34" charset="0"/>
              <a:buNone/>
              <a:defRPr/>
            </a:pPr>
            <a:r>
              <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rPr>
              <a:t>06</a:t>
            </a:r>
            <a:endParaRPr kumimoji="0" lang="en-US" altLang="zh-CN" sz="2400" b="0" i="0" u="none" strike="noStrike" kern="1200" cap="none" spc="0" normalizeH="0" baseline="0" noProof="1">
              <a:ln>
                <a:noFill/>
              </a:ln>
              <a:solidFill>
                <a:schemeClr val="bg1"/>
              </a:solidFill>
              <a:effectLst/>
              <a:uLnTx/>
              <a:uFillTx/>
              <a:latin typeface="微软雅黑" panose="020B0503020204020204" pitchFamily="34" charset="-122"/>
              <a:ea typeface="微软雅黑" panose="020B0503020204020204" pitchFamily="34" charset="-122"/>
              <a:cs typeface="+mn-cs"/>
              <a:sym typeface="+mn-ea"/>
            </a:endParaRPr>
          </a:p>
        </p:txBody>
      </p:sp>
      <p:sp>
        <p:nvSpPr>
          <p:cNvPr id="88078" name="文本框 162"/>
          <p:cNvSpPr txBox="1"/>
          <p:nvPr/>
        </p:nvSpPr>
        <p:spPr>
          <a:xfrm>
            <a:off x="1593850" y="5211763"/>
            <a:ext cx="5641975" cy="731837"/>
          </a:xfrm>
          <a:prstGeom prst="rect">
            <a:avLst/>
          </a:prstGeom>
          <a:noFill/>
          <a:ln w="9525">
            <a:noFill/>
          </a:ln>
        </p:spPr>
        <p:txBody>
          <a:bodyPr anchor="t">
            <a:spAutoFit/>
          </a:bodyPr>
          <a:p>
            <a:pPr>
              <a:lnSpc>
                <a:spcPct val="150000"/>
              </a:lnSpc>
              <a:buFont typeface="Arial" panose="020B0604020202020204" pitchFamily="34" charset="0"/>
              <a:buNone/>
            </a:pPr>
            <a:r>
              <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提供持续升级服务</a:t>
            </a:r>
            <a:endParaRPr lang="zh-CN" altLang="en-US" sz="2800"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89" name="标题 3"/>
          <p:cNvSpPr>
            <a:spLocks noGrp="1"/>
          </p:cNvSpPr>
          <p:nvPr>
            <p:ph type="ctrTitle"/>
          </p:nvPr>
        </p:nvSpPr>
        <p:spPr>
          <a:xfrm>
            <a:off x="1087438" y="1220788"/>
            <a:ext cx="6864350" cy="1216025"/>
          </a:xfrm>
        </p:spPr>
        <p:txBody>
          <a:bodyPr vert="horz" wrap="square" lIns="91440" tIns="45720" rIns="91440" bIns="45720" anchor="b"/>
          <a:p>
            <a:pPr defTabSz="685800" eaLnBrk="1" hangingPunct="1"/>
            <a:r>
              <a:rPr lang="en-US" altLang="zh-CN" kern="1200" dirty="0">
                <a:latin typeface="Arial" panose="020B0604020202020204" pitchFamily="34" charset="0"/>
                <a:ea typeface="+mj-ea"/>
                <a:cs typeface="+mj-cs"/>
              </a:rPr>
              <a:t>  </a:t>
            </a:r>
            <a:endParaRPr lang="en-US" altLang="zh-CN" kern="1200" dirty="0">
              <a:latin typeface="Arial" panose="020B0604020202020204" pitchFamily="34" charset="0"/>
              <a:ea typeface="+mj-ea"/>
              <a:cs typeface="+mj-cs"/>
            </a:endParaRPr>
          </a:p>
        </p:txBody>
      </p:sp>
      <p:sp>
        <p:nvSpPr>
          <p:cNvPr id="89090" name="Rectangle 3"/>
          <p:cNvSpPr>
            <a:spLocks noGrp="1"/>
          </p:cNvSpPr>
          <p:nvPr>
            <p:ph type="body"/>
          </p:nvPr>
        </p:nvSpPr>
        <p:spPr>
          <a:xfrm>
            <a:off x="536575" y="2432050"/>
            <a:ext cx="8064500" cy="971550"/>
          </a:xfrm>
        </p:spPr>
        <p:txBody>
          <a:bodyPr vert="horz" wrap="square" lIns="91440" tIns="45720" rIns="91440" bIns="45720" anchor="t"/>
          <a:p>
            <a:pPr algn="ctr" eaLnBrk="1" hangingPunct="1">
              <a:buNone/>
            </a:pPr>
            <a:r>
              <a:rPr lang="zh-CN" altLang="en-US" sz="4400" b="1" dirty="0">
                <a:solidFill>
                  <a:srgbClr val="C00000"/>
                </a:solidFill>
                <a:ea typeface="微软雅黑" panose="020B0503020204020204" pitchFamily="34" charset="-122"/>
              </a:rPr>
              <a:t>谢谢！</a:t>
            </a:r>
            <a:endParaRPr lang="zh-CN" altLang="en-US" sz="4400" b="1" dirty="0">
              <a:solidFill>
                <a:srgbClr val="C00000"/>
              </a:solidFill>
              <a:ea typeface="微软雅黑" panose="020B0503020204020204" pitchFamily="3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41" name="组合 44"/>
          <p:cNvGrpSpPr/>
          <p:nvPr/>
        </p:nvGrpSpPr>
        <p:grpSpPr>
          <a:xfrm>
            <a:off x="352425" y="1597025"/>
            <a:ext cx="8397875" cy="1530350"/>
            <a:chOff x="685950" y="1837944"/>
            <a:chExt cx="7769352" cy="1414844"/>
          </a:xfrm>
        </p:grpSpPr>
        <p:sp>
          <p:nvSpPr>
            <p:cNvPr id="10" name="圆角矩形 9"/>
            <p:cNvSpPr/>
            <p:nvPr/>
          </p:nvSpPr>
          <p:spPr>
            <a:xfrm>
              <a:off x="685950" y="1837944"/>
              <a:ext cx="7769352" cy="1414844"/>
            </a:xfrm>
            <a:prstGeom prst="roundRect">
              <a:avLst/>
            </a:prstGeom>
            <a:gradFill>
              <a:gsLst>
                <a:gs pos="100000">
                  <a:srgbClr val="C20000"/>
                </a:gs>
                <a:gs pos="0">
                  <a:srgbClr val="FF0000"/>
                </a:gs>
                <a:gs pos="0">
                  <a:srgbClr val="920403"/>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圆角矩形 10"/>
            <p:cNvSpPr/>
            <p:nvPr/>
          </p:nvSpPr>
          <p:spPr>
            <a:xfrm>
              <a:off x="2554119" y="1968568"/>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i="0" u="none" strike="noStrike" kern="1200" cap="none" spc="0" normalizeH="0" baseline="0" noProof="0" dirty="0">
                  <a:ln>
                    <a:noFill/>
                  </a:ln>
                  <a:solidFill>
                    <a:schemeClr val="tx1"/>
                  </a:solidFill>
                  <a:effectLst/>
                  <a:uLnTx/>
                  <a:uFillTx/>
                  <a:latin typeface="+mn-lt"/>
                  <a:ea typeface="+mn-ea"/>
                  <a:cs typeface="+mn-cs"/>
                  <a:sym typeface="+mn-ea"/>
                </a:rPr>
                <a:t>支持多域</a:t>
              </a:r>
              <a:endParaRPr kumimoji="0" lang="zh-CN" altLang="en-US" sz="110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18" name="圆角矩形 17"/>
            <p:cNvSpPr/>
            <p:nvPr/>
          </p:nvSpPr>
          <p:spPr>
            <a:xfrm>
              <a:off x="2554119" y="2284119"/>
              <a:ext cx="843026" cy="24216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群发单显</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19" name="圆角矩形 18"/>
            <p:cNvSpPr/>
            <p:nvPr/>
          </p:nvSpPr>
          <p:spPr>
            <a:xfrm>
              <a:off x="2554119" y="2598202"/>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900" b="0" i="0" u="none" strike="noStrike" kern="1200" cap="none" spc="0" normalizeH="0" baseline="0" noProof="0" dirty="0">
                  <a:ln>
                    <a:noFill/>
                  </a:ln>
                  <a:solidFill>
                    <a:schemeClr val="tx1"/>
                  </a:solidFill>
                  <a:effectLst/>
                  <a:uLnTx/>
                  <a:uFillTx/>
                  <a:latin typeface="+mn-lt"/>
                  <a:ea typeface="+mn-ea"/>
                  <a:cs typeface="+mn-cs"/>
                  <a:sym typeface="+mn-ea"/>
                </a:rPr>
                <a:t>投递结果通知</a:t>
              </a:r>
              <a:endParaRPr kumimoji="0" lang="zh-CN" altLang="en-US" sz="9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20" name="圆角矩形 19"/>
            <p:cNvSpPr/>
            <p:nvPr/>
          </p:nvSpPr>
          <p:spPr>
            <a:xfrm>
              <a:off x="2554119" y="2913754"/>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单点登录</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21" name="圆角矩形 20"/>
            <p:cNvSpPr/>
            <p:nvPr/>
          </p:nvSpPr>
          <p:spPr>
            <a:xfrm>
              <a:off x="3461768" y="1974439"/>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别名</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22" name="圆角矩形 21"/>
            <p:cNvSpPr/>
            <p:nvPr/>
          </p:nvSpPr>
          <p:spPr>
            <a:xfrm>
              <a:off x="4387043" y="2289990"/>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邮件群组</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23" name="圆角矩形 22"/>
            <p:cNvSpPr/>
            <p:nvPr/>
          </p:nvSpPr>
          <p:spPr>
            <a:xfrm>
              <a:off x="3461768" y="2605541"/>
              <a:ext cx="843026" cy="24216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邮件代收</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24" name="圆角矩形 23"/>
            <p:cNvSpPr/>
            <p:nvPr/>
          </p:nvSpPr>
          <p:spPr>
            <a:xfrm>
              <a:off x="3461768" y="2919625"/>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900" b="0" i="0" u="none" strike="noStrike" kern="1200" cap="none" spc="0" normalizeH="0" baseline="0" noProof="0" dirty="0">
                  <a:ln>
                    <a:noFill/>
                  </a:ln>
                  <a:solidFill>
                    <a:schemeClr val="tx1"/>
                  </a:solidFill>
                  <a:effectLst/>
                  <a:uLnTx/>
                  <a:uFillTx/>
                  <a:latin typeface="+mn-lt"/>
                  <a:ea typeface="+mn-ea"/>
                  <a:cs typeface="+mn-cs"/>
                  <a:sym typeface="+mn-ea"/>
                </a:rPr>
                <a:t>短信找回密码</a:t>
              </a:r>
              <a:endParaRPr kumimoji="0" lang="zh-CN" altLang="en-US" sz="9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25" name="圆角矩形 24"/>
            <p:cNvSpPr/>
            <p:nvPr/>
          </p:nvSpPr>
          <p:spPr>
            <a:xfrm>
              <a:off x="4388509" y="1968568"/>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会议邮件</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26" name="圆角矩形 25"/>
            <p:cNvSpPr/>
            <p:nvPr/>
          </p:nvSpPr>
          <p:spPr>
            <a:xfrm>
              <a:off x="3463234" y="2284119"/>
              <a:ext cx="843026" cy="24216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部门账号</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27" name="圆角矩形 26"/>
            <p:cNvSpPr/>
            <p:nvPr/>
          </p:nvSpPr>
          <p:spPr>
            <a:xfrm>
              <a:off x="4388509" y="2598202"/>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rPr>
                <a:t>对象限制</a:t>
              </a:r>
              <a:endPar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28" name="圆角矩形 27"/>
            <p:cNvSpPr/>
            <p:nvPr/>
          </p:nvSpPr>
          <p:spPr>
            <a:xfrm>
              <a:off x="4388509" y="2913754"/>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自助查询</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29" name="圆角矩形 28"/>
            <p:cNvSpPr/>
            <p:nvPr/>
          </p:nvSpPr>
          <p:spPr>
            <a:xfrm>
              <a:off x="5334343" y="1968568"/>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日历共享</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30" name="圆角矩形 29"/>
            <p:cNvSpPr/>
            <p:nvPr/>
          </p:nvSpPr>
          <p:spPr>
            <a:xfrm>
              <a:off x="5334343" y="2284119"/>
              <a:ext cx="843026" cy="24216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全文搜索</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31" name="圆角矩形 30"/>
            <p:cNvSpPr/>
            <p:nvPr/>
          </p:nvSpPr>
          <p:spPr>
            <a:xfrm>
              <a:off x="5334343" y="2598202"/>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900" b="0" i="0" u="none" strike="noStrike" kern="1200" cap="none" spc="0" normalizeH="0" baseline="0" noProof="0" dirty="0">
                  <a:ln>
                    <a:noFill/>
                  </a:ln>
                  <a:solidFill>
                    <a:schemeClr val="tx1"/>
                  </a:solidFill>
                  <a:effectLst/>
                  <a:uLnTx/>
                  <a:uFillTx/>
                  <a:latin typeface="+mn-lt"/>
                  <a:ea typeface="+mn-ea"/>
                  <a:cs typeface="+mn-cs"/>
                  <a:sym typeface="+mn-ea"/>
                </a:rPr>
                <a:t>日志报表统计</a:t>
              </a:r>
              <a:endParaRPr kumimoji="0" lang="zh-CN" altLang="en-US" sz="9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32" name="圆角矩形 31"/>
            <p:cNvSpPr/>
            <p:nvPr/>
          </p:nvSpPr>
          <p:spPr>
            <a:xfrm>
              <a:off x="5334343" y="2913754"/>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附件拖拽</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33" name="圆角矩形 32"/>
            <p:cNvSpPr/>
            <p:nvPr/>
          </p:nvSpPr>
          <p:spPr>
            <a:xfrm>
              <a:off x="6274303" y="1962697"/>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rPr>
                <a:t>邮件撤回</a:t>
              </a:r>
              <a:endPar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34" name="圆角矩形 33"/>
            <p:cNvSpPr/>
            <p:nvPr/>
          </p:nvSpPr>
          <p:spPr>
            <a:xfrm>
              <a:off x="6274303" y="2276781"/>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rPr>
                <a:t>招标邮件</a:t>
              </a:r>
              <a:endPar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35" name="圆角矩形 34"/>
            <p:cNvSpPr/>
            <p:nvPr/>
          </p:nvSpPr>
          <p:spPr>
            <a:xfrm>
              <a:off x="6274303" y="2592332"/>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换肤功能</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36" name="圆角矩形 35"/>
            <p:cNvSpPr/>
            <p:nvPr/>
          </p:nvSpPr>
          <p:spPr>
            <a:xfrm>
              <a:off x="6274303" y="2907884"/>
              <a:ext cx="843026" cy="24216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900" b="0" i="0" u="none" strike="noStrike" kern="1200" cap="none" spc="0" normalizeH="0" baseline="0" noProof="0" dirty="0">
                  <a:ln>
                    <a:noFill/>
                  </a:ln>
                  <a:solidFill>
                    <a:schemeClr val="tx1"/>
                  </a:solidFill>
                  <a:effectLst/>
                  <a:uLnTx/>
                  <a:uFillTx/>
                  <a:latin typeface="+mn-lt"/>
                  <a:ea typeface="+mn-ea"/>
                  <a:cs typeface="+mn-cs"/>
                  <a:sym typeface="+mn-ea"/>
                </a:rPr>
                <a:t>附件批量上传</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37" name="圆角矩形 36"/>
            <p:cNvSpPr/>
            <p:nvPr/>
          </p:nvSpPr>
          <p:spPr>
            <a:xfrm>
              <a:off x="7214262" y="1968568"/>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rPr>
                <a:t>邮件审核</a:t>
              </a:r>
              <a:endPar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38" name="圆角矩形 37"/>
            <p:cNvSpPr/>
            <p:nvPr/>
          </p:nvSpPr>
          <p:spPr>
            <a:xfrm>
              <a:off x="7214262" y="2284119"/>
              <a:ext cx="843026" cy="24216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阅后自焚</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39" name="圆角矩形 38"/>
            <p:cNvSpPr/>
            <p:nvPr/>
          </p:nvSpPr>
          <p:spPr>
            <a:xfrm>
              <a:off x="7214262" y="2598202"/>
              <a:ext cx="843026" cy="24363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邮件监控</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40" name="圆角矩形 39"/>
            <p:cNvSpPr/>
            <p:nvPr/>
          </p:nvSpPr>
          <p:spPr>
            <a:xfrm>
              <a:off x="7214556" y="2914047"/>
              <a:ext cx="848313" cy="24950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900" b="0" i="0" u="none" strike="noStrike" kern="1200" cap="none" spc="0" normalizeH="0" baseline="0" noProof="0" dirty="0">
                  <a:ln>
                    <a:noFill/>
                  </a:ln>
                  <a:solidFill>
                    <a:schemeClr val="tx1"/>
                  </a:solidFill>
                  <a:effectLst/>
                  <a:uLnTx/>
                  <a:uFillTx/>
                  <a:latin typeface="+mn-lt"/>
                  <a:ea typeface="+mn-ea"/>
                  <a:cs typeface="+mn-cs"/>
                  <a:sym typeface="+mn-ea"/>
                </a:rPr>
                <a:t>下载用户邮件</a:t>
              </a:r>
              <a:endParaRPr kumimoji="0" lang="zh-CN" altLang="en-US" sz="9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41" name="圆角矩形 40"/>
            <p:cNvSpPr/>
            <p:nvPr/>
          </p:nvSpPr>
          <p:spPr>
            <a:xfrm>
              <a:off x="1856494" y="1990583"/>
              <a:ext cx="494947" cy="11462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mn-lt"/>
                  <a:ea typeface="+mn-ea"/>
                  <a:cs typeface="+mn-cs"/>
                  <a:sym typeface="+mn-ea"/>
                </a:rPr>
                <a:t>基础功能</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sym typeface="+mn-ea"/>
              </a:endParaRPr>
            </a:p>
          </p:txBody>
        </p:sp>
        <p:pic>
          <p:nvPicPr>
            <p:cNvPr id="10268" name="图片 43"/>
            <p:cNvPicPr>
              <a:picLocks noChangeAspect="1"/>
            </p:cNvPicPr>
            <p:nvPr/>
          </p:nvPicPr>
          <p:blipFill>
            <a:blip r:embed="rId1"/>
            <a:srcRect l="8363" t="14375" r="6741" b="3471"/>
            <a:stretch>
              <a:fillRect/>
            </a:stretch>
          </p:blipFill>
          <p:spPr>
            <a:xfrm>
              <a:off x="960555" y="2255043"/>
              <a:ext cx="695325" cy="711995"/>
            </a:xfrm>
            <a:prstGeom prst="rect">
              <a:avLst/>
            </a:prstGeom>
            <a:noFill/>
            <a:ln w="9525">
              <a:noFill/>
            </a:ln>
          </p:spPr>
        </p:pic>
      </p:grpSp>
      <p:grpSp>
        <p:nvGrpSpPr>
          <p:cNvPr id="10269" name="组合 74"/>
          <p:cNvGrpSpPr/>
          <p:nvPr/>
        </p:nvGrpSpPr>
        <p:grpSpPr>
          <a:xfrm>
            <a:off x="352425" y="3238500"/>
            <a:ext cx="8397875" cy="1409700"/>
            <a:chOff x="352118" y="3695779"/>
            <a:chExt cx="8398250" cy="1409621"/>
          </a:xfrm>
        </p:grpSpPr>
        <p:sp>
          <p:nvSpPr>
            <p:cNvPr id="47" name="圆角矩形 46"/>
            <p:cNvSpPr/>
            <p:nvPr/>
          </p:nvSpPr>
          <p:spPr>
            <a:xfrm>
              <a:off x="352118" y="3695779"/>
              <a:ext cx="8398250" cy="1409621"/>
            </a:xfrm>
            <a:prstGeom prst="roundRect">
              <a:avLst/>
            </a:prstGeom>
            <a:gradFill>
              <a:gsLst>
                <a:gs pos="100000">
                  <a:srgbClr val="FFFF00"/>
                </a:gs>
                <a:gs pos="0">
                  <a:srgbClr val="FF0000"/>
                </a:gs>
                <a:gs pos="0">
                  <a:srgbClr val="FFC000"/>
                </a:gs>
                <a:gs pos="100000">
                  <a:srgbClr val="FFFF00"/>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8" name="圆角矩形 47"/>
            <p:cNvSpPr/>
            <p:nvPr/>
          </p:nvSpPr>
          <p:spPr>
            <a:xfrm>
              <a:off x="2535028" y="3932304"/>
              <a:ext cx="1177978" cy="32859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全球邮平台</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49" name="圆角矩形 48"/>
            <p:cNvSpPr/>
            <p:nvPr/>
          </p:nvSpPr>
          <p:spPr>
            <a:xfrm>
              <a:off x="2533440" y="4529170"/>
              <a:ext cx="1179566" cy="33335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开放接口</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52" name="圆角矩形 51"/>
            <p:cNvSpPr/>
            <p:nvPr/>
          </p:nvSpPr>
          <p:spPr>
            <a:xfrm>
              <a:off x="3786034" y="3940240"/>
              <a:ext cx="1219254" cy="3349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邮件中继平台</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53" name="圆角矩形 52"/>
            <p:cNvSpPr/>
            <p:nvPr/>
          </p:nvSpPr>
          <p:spPr>
            <a:xfrm>
              <a:off x="3795560" y="4529170"/>
              <a:ext cx="1204966" cy="33335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消息平台对接</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56" name="圆角矩形 55"/>
            <p:cNvSpPr/>
            <p:nvPr/>
          </p:nvSpPr>
          <p:spPr>
            <a:xfrm>
              <a:off x="5076729" y="3940240"/>
              <a:ext cx="1162102" cy="3349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chemeClr val="tx1"/>
                  </a:solidFill>
                  <a:effectLst/>
                  <a:uLnTx/>
                  <a:uFillTx/>
                  <a:latin typeface="+mn-lt"/>
                  <a:ea typeface="+mn-ea"/>
                  <a:cs typeface="+mn-cs"/>
                  <a:sym typeface="+mn-ea"/>
                </a:rPr>
                <a:t>AD</a:t>
              </a: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域同步</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57" name="圆角矩形 56"/>
            <p:cNvSpPr/>
            <p:nvPr/>
          </p:nvSpPr>
          <p:spPr>
            <a:xfrm>
              <a:off x="5076729" y="4529170"/>
              <a:ext cx="1162102" cy="33335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rPr>
                <a:t>通讯录同步</a:t>
              </a:r>
              <a:endPar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60" name="圆角矩形 59"/>
            <p:cNvSpPr/>
            <p:nvPr/>
          </p:nvSpPr>
          <p:spPr>
            <a:xfrm>
              <a:off x="6310272" y="3952940"/>
              <a:ext cx="1241480" cy="3349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邮件迁移</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61" name="圆角矩形 60"/>
            <p:cNvSpPr/>
            <p:nvPr/>
          </p:nvSpPr>
          <p:spPr>
            <a:xfrm>
              <a:off x="6310272" y="4527582"/>
              <a:ext cx="1241480" cy="33494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分布式服务</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72" name="圆角矩形 71"/>
            <p:cNvSpPr/>
            <p:nvPr/>
          </p:nvSpPr>
          <p:spPr>
            <a:xfrm>
              <a:off x="1617412" y="4008499"/>
              <a:ext cx="754096" cy="78418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mn-lt"/>
                  <a:ea typeface="+mn-ea"/>
                  <a:cs typeface="+mn-cs"/>
                  <a:sym typeface="+mn-ea"/>
                </a:rPr>
                <a:t>附加功能</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sym typeface="+mn-ea"/>
              </a:endParaRPr>
            </a:p>
          </p:txBody>
        </p:sp>
        <p:pic>
          <p:nvPicPr>
            <p:cNvPr id="10280" name="图片 73"/>
            <p:cNvPicPr>
              <a:picLocks noChangeAspect="1"/>
            </p:cNvPicPr>
            <p:nvPr/>
          </p:nvPicPr>
          <p:blipFill>
            <a:blip r:embed="rId2"/>
            <a:stretch>
              <a:fillRect/>
            </a:stretch>
          </p:blipFill>
          <p:spPr>
            <a:xfrm>
              <a:off x="521243" y="3932595"/>
              <a:ext cx="990476" cy="1000000"/>
            </a:xfrm>
            <a:prstGeom prst="rect">
              <a:avLst/>
            </a:prstGeom>
            <a:noFill/>
            <a:ln w="9525">
              <a:noFill/>
            </a:ln>
          </p:spPr>
        </p:pic>
      </p:grpSp>
      <p:grpSp>
        <p:nvGrpSpPr>
          <p:cNvPr id="10281" name="组合 96"/>
          <p:cNvGrpSpPr/>
          <p:nvPr/>
        </p:nvGrpSpPr>
        <p:grpSpPr>
          <a:xfrm>
            <a:off x="352425" y="4746625"/>
            <a:ext cx="8397875" cy="911225"/>
            <a:chOff x="352118" y="4747234"/>
            <a:chExt cx="8398250" cy="910190"/>
          </a:xfrm>
        </p:grpSpPr>
        <p:sp>
          <p:nvSpPr>
            <p:cNvPr id="77" name="圆角矩形 76"/>
            <p:cNvSpPr/>
            <p:nvPr/>
          </p:nvSpPr>
          <p:spPr>
            <a:xfrm>
              <a:off x="352118" y="4747234"/>
              <a:ext cx="8398250" cy="910190"/>
            </a:xfrm>
            <a:prstGeom prst="roundRect">
              <a:avLst/>
            </a:prstGeom>
            <a:gradFill>
              <a:gsLst>
                <a:gs pos="0">
                  <a:srgbClr val="FF0000"/>
                </a:gs>
                <a:gs pos="0">
                  <a:srgbClr val="7030A0"/>
                </a:gs>
                <a:gs pos="100000">
                  <a:srgbClr val="9999FF"/>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78" name="圆角矩形 77"/>
            <p:cNvSpPr/>
            <p:nvPr/>
          </p:nvSpPr>
          <p:spPr>
            <a:xfrm>
              <a:off x="2535028" y="4983503"/>
              <a:ext cx="1177978" cy="42813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手机</a:t>
              </a:r>
              <a:r>
                <a:rPr kumimoji="0" lang="en-US" altLang="zh-CN" sz="1100" b="0" i="0" u="none" strike="noStrike" kern="1200" cap="none" spc="0" normalizeH="0" baseline="0" noProof="0" dirty="0">
                  <a:ln>
                    <a:noFill/>
                  </a:ln>
                  <a:solidFill>
                    <a:schemeClr val="tx1"/>
                  </a:solidFill>
                  <a:effectLst/>
                  <a:uLnTx/>
                  <a:uFillTx/>
                  <a:latin typeface="+mn-lt"/>
                  <a:ea typeface="+mn-ea"/>
                  <a:cs typeface="+mn-cs"/>
                  <a:sym typeface="+mn-ea"/>
                </a:rPr>
                <a:t>web</a:t>
              </a: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版</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80" name="圆角矩形 79"/>
            <p:cNvSpPr/>
            <p:nvPr/>
          </p:nvSpPr>
          <p:spPr>
            <a:xfrm>
              <a:off x="4451226" y="4983503"/>
              <a:ext cx="1219254" cy="42179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chemeClr val="tx1"/>
                  </a:solidFill>
                  <a:effectLst/>
                  <a:uLnTx/>
                  <a:uFillTx/>
                  <a:latin typeface="+mn-lt"/>
                  <a:ea typeface="+mn-ea"/>
                  <a:cs typeface="+mn-cs"/>
                  <a:sym typeface="+mn-ea"/>
                </a:rPr>
                <a:t>HTML5</a:t>
              </a: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邮箱</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82" name="圆角矩形 81"/>
            <p:cNvSpPr/>
            <p:nvPr/>
          </p:nvSpPr>
          <p:spPr>
            <a:xfrm>
              <a:off x="6408701" y="4983503"/>
              <a:ext cx="1781255" cy="42179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微信邮件提醒及回复</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86" name="圆角矩形 85"/>
            <p:cNvSpPr/>
            <p:nvPr/>
          </p:nvSpPr>
          <p:spPr>
            <a:xfrm>
              <a:off x="1628525" y="4834448"/>
              <a:ext cx="754097" cy="6913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mn-lt"/>
                  <a:ea typeface="+mn-ea"/>
                  <a:cs typeface="+mn-cs"/>
                  <a:sym typeface="+mn-ea"/>
                </a:rPr>
                <a:t>移动功能</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sym typeface="+mn-ea"/>
              </a:endParaRPr>
            </a:p>
          </p:txBody>
        </p:sp>
        <p:pic>
          <p:nvPicPr>
            <p:cNvPr id="10287" name="图片 87"/>
            <p:cNvPicPr>
              <a:picLocks noChangeAspect="1"/>
            </p:cNvPicPr>
            <p:nvPr/>
          </p:nvPicPr>
          <p:blipFill>
            <a:blip r:embed="rId3"/>
            <a:srcRect l="5792" t="3046" r="2748" b="3648"/>
            <a:stretch>
              <a:fillRect/>
            </a:stretch>
          </p:blipFill>
          <p:spPr>
            <a:xfrm>
              <a:off x="676275" y="4881311"/>
              <a:ext cx="533400" cy="675865"/>
            </a:xfrm>
            <a:prstGeom prst="rect">
              <a:avLst/>
            </a:prstGeom>
            <a:noFill/>
            <a:ln w="9525">
              <a:noFill/>
            </a:ln>
          </p:spPr>
        </p:pic>
      </p:grpSp>
      <p:sp>
        <p:nvSpPr>
          <p:cNvPr id="91" name="圆角矩形 90"/>
          <p:cNvSpPr/>
          <p:nvPr/>
        </p:nvSpPr>
        <p:spPr bwMode="auto">
          <a:xfrm>
            <a:off x="352425" y="5761038"/>
            <a:ext cx="8397875" cy="819150"/>
          </a:xfrm>
          <a:prstGeom prst="roundRect">
            <a:avLst/>
          </a:prstGeom>
          <a:gradFill>
            <a:gsLst>
              <a:gs pos="0">
                <a:schemeClr val="accent1">
                  <a:lumMod val="75000"/>
                </a:schemeClr>
              </a:gs>
              <a:gs pos="0">
                <a:schemeClr val="accent1">
                  <a:lumMod val="75000"/>
                </a:schemeClr>
              </a:gs>
              <a:gs pos="100000">
                <a:schemeClr val="accent1">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5" name="圆角矩形 94"/>
          <p:cNvSpPr/>
          <p:nvPr/>
        </p:nvSpPr>
        <p:spPr bwMode="auto">
          <a:xfrm>
            <a:off x="1628775" y="5830888"/>
            <a:ext cx="754063" cy="6223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mn-lt"/>
                <a:ea typeface="+mn-ea"/>
                <a:cs typeface="+mn-cs"/>
                <a:sym typeface="+mn-ea"/>
              </a:rPr>
              <a:t>管理功能</a:t>
            </a:r>
            <a:endParaRPr kumimoji="0" lang="zh-CN" altLang="en-US" sz="1800" b="0" i="0" u="none" strike="noStrike" kern="1200" cap="none" spc="0" normalizeH="0" baseline="0" noProof="0" dirty="0">
              <a:ln>
                <a:noFill/>
              </a:ln>
              <a:solidFill>
                <a:schemeClr val="tx1"/>
              </a:solidFill>
              <a:effectLst/>
              <a:uLnTx/>
              <a:uFillTx/>
              <a:latin typeface="+mn-lt"/>
              <a:ea typeface="+mn-ea"/>
              <a:cs typeface="+mn-cs"/>
              <a:sym typeface="+mn-ea"/>
            </a:endParaRPr>
          </a:p>
        </p:txBody>
      </p:sp>
      <p:pic>
        <p:nvPicPr>
          <p:cNvPr id="10290" name="图片 95"/>
          <p:cNvPicPr>
            <a:picLocks noChangeAspect="1"/>
          </p:cNvPicPr>
          <p:nvPr/>
        </p:nvPicPr>
        <p:blipFill>
          <a:blip r:embed="rId3"/>
          <a:srcRect l="5792" t="3046" r="2748" b="3648"/>
          <a:stretch>
            <a:fillRect/>
          </a:stretch>
        </p:blipFill>
        <p:spPr>
          <a:xfrm>
            <a:off x="676275" y="5867400"/>
            <a:ext cx="533400" cy="608013"/>
          </a:xfrm>
          <a:prstGeom prst="rect">
            <a:avLst/>
          </a:prstGeom>
          <a:noFill/>
          <a:ln w="9525">
            <a:noFill/>
          </a:ln>
        </p:spPr>
      </p:pic>
      <p:sp>
        <p:nvSpPr>
          <p:cNvPr id="100" name="圆角矩形 99"/>
          <p:cNvSpPr/>
          <p:nvPr/>
        </p:nvSpPr>
        <p:spPr bwMode="auto">
          <a:xfrm>
            <a:off x="7329488" y="5789613"/>
            <a:ext cx="835025"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报表管理</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62" name="圆角矩形 61"/>
          <p:cNvSpPr/>
          <p:nvPr/>
        </p:nvSpPr>
        <p:spPr bwMode="auto">
          <a:xfrm>
            <a:off x="2527300" y="5789613"/>
            <a:ext cx="817563"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企业管理</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64" name="圆角矩形 63"/>
          <p:cNvSpPr/>
          <p:nvPr/>
        </p:nvSpPr>
        <p:spPr bwMode="auto">
          <a:xfrm>
            <a:off x="3417888" y="5789613"/>
            <a:ext cx="1201738"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组织架构管理</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65" name="圆角矩形 64"/>
          <p:cNvSpPr/>
          <p:nvPr/>
        </p:nvSpPr>
        <p:spPr bwMode="auto">
          <a:xfrm>
            <a:off x="4697413" y="5789613"/>
            <a:ext cx="793750"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账号管理</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66" name="圆角矩形 65"/>
          <p:cNvSpPr/>
          <p:nvPr/>
        </p:nvSpPr>
        <p:spPr bwMode="auto">
          <a:xfrm>
            <a:off x="5557838" y="5789613"/>
            <a:ext cx="804863"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权限管理</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67" name="圆角矩形 66"/>
          <p:cNvSpPr/>
          <p:nvPr/>
        </p:nvSpPr>
        <p:spPr bwMode="auto">
          <a:xfrm>
            <a:off x="6443663" y="5789613"/>
            <a:ext cx="793750"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域管理</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10297" name="文本框 7"/>
          <p:cNvSpPr txBox="1"/>
          <p:nvPr/>
        </p:nvSpPr>
        <p:spPr>
          <a:xfrm>
            <a:off x="500063" y="803275"/>
            <a:ext cx="34051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邮件功能汇总</a:t>
            </a:r>
            <a:endParaRPr lang="zh-CN" altLang="en-US" sz="2800"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cxnSp>
        <p:nvCxnSpPr>
          <p:cNvPr id="63" name="直接连接符 62"/>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4" name="圆角矩形 73"/>
          <p:cNvSpPr/>
          <p:nvPr/>
        </p:nvSpPr>
        <p:spPr bwMode="auto">
          <a:xfrm>
            <a:off x="2527300" y="6054725"/>
            <a:ext cx="817563"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rPr>
              <a:t>路径备份</a:t>
            </a:r>
            <a:endPar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75" name="圆角矩形 74"/>
          <p:cNvSpPr/>
          <p:nvPr/>
        </p:nvSpPr>
        <p:spPr bwMode="auto">
          <a:xfrm>
            <a:off x="3613150" y="6054725"/>
            <a:ext cx="781050"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rPr>
              <a:t>内容备份</a:t>
            </a:r>
            <a:endPar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76" name="圆角矩形 75"/>
          <p:cNvSpPr/>
          <p:nvPr/>
        </p:nvSpPr>
        <p:spPr bwMode="auto">
          <a:xfrm>
            <a:off x="4660900" y="6054725"/>
            <a:ext cx="793750"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rPr>
              <a:t>系统灾备</a:t>
            </a:r>
            <a:endParaRPr kumimoji="0" lang="zh-CN" altLang="en-US" sz="1100" b="1"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79" name="圆角矩形 78"/>
          <p:cNvSpPr/>
          <p:nvPr/>
        </p:nvSpPr>
        <p:spPr bwMode="auto">
          <a:xfrm>
            <a:off x="5722938" y="6054725"/>
            <a:ext cx="1065213"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网盘自动清除</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81" name="圆角矩形 80"/>
          <p:cNvSpPr/>
          <p:nvPr/>
        </p:nvSpPr>
        <p:spPr bwMode="auto">
          <a:xfrm>
            <a:off x="7056438" y="6054725"/>
            <a:ext cx="1108075"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删除邮件管理</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83" name="圆角矩形 82"/>
          <p:cNvSpPr/>
          <p:nvPr/>
        </p:nvSpPr>
        <p:spPr bwMode="auto">
          <a:xfrm>
            <a:off x="6891338" y="6324600"/>
            <a:ext cx="1273175"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自定义系统</a:t>
            </a:r>
            <a:r>
              <a:rPr kumimoji="0" lang="en-US" altLang="zh-CN" sz="1100" b="0" i="0" u="none" strike="noStrike" kern="1200" cap="none" spc="0" normalizeH="0" baseline="0" noProof="0" dirty="0">
                <a:ln>
                  <a:noFill/>
                </a:ln>
                <a:solidFill>
                  <a:schemeClr val="tx1"/>
                </a:solidFill>
                <a:effectLst/>
                <a:uLnTx/>
                <a:uFillTx/>
                <a:latin typeface="+mn-lt"/>
                <a:ea typeface="+mn-ea"/>
                <a:cs typeface="+mn-cs"/>
                <a:sym typeface="+mn-ea"/>
              </a:rPr>
              <a:t>LOGO</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84" name="圆角矩形 83"/>
          <p:cNvSpPr/>
          <p:nvPr/>
        </p:nvSpPr>
        <p:spPr bwMode="auto">
          <a:xfrm>
            <a:off x="2527300" y="6324600"/>
            <a:ext cx="1054100"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滞用账户列表</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85" name="圆角矩形 84"/>
          <p:cNvSpPr/>
          <p:nvPr/>
        </p:nvSpPr>
        <p:spPr bwMode="auto">
          <a:xfrm>
            <a:off x="3814763" y="6324600"/>
            <a:ext cx="779463"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随机密码</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87" name="圆角矩形 86"/>
          <p:cNvSpPr/>
          <p:nvPr/>
        </p:nvSpPr>
        <p:spPr bwMode="auto">
          <a:xfrm>
            <a:off x="4827588" y="6324600"/>
            <a:ext cx="793750"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chemeClr val="tx1"/>
                </a:solidFill>
                <a:effectLst/>
                <a:uLnTx/>
                <a:uFillTx/>
                <a:latin typeface="+mn-lt"/>
                <a:ea typeface="+mn-ea"/>
                <a:cs typeface="+mn-cs"/>
                <a:sym typeface="+mn-ea"/>
              </a:rPr>
              <a:t>AD</a:t>
            </a: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域集成</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
        <p:nvSpPr>
          <p:cNvPr id="88" name="圆角矩形 87"/>
          <p:cNvSpPr/>
          <p:nvPr/>
        </p:nvSpPr>
        <p:spPr bwMode="auto">
          <a:xfrm>
            <a:off x="5853113" y="6324600"/>
            <a:ext cx="804863" cy="2174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rPr>
              <a:t>邮件日志</a:t>
            </a:r>
            <a:endParaRPr kumimoji="0" lang="zh-CN" altLang="en-US" sz="1100" b="0" i="0" u="none" strike="noStrike" kern="1200" cap="none" spc="0" normalizeH="0" baseline="0" noProof="0" dirty="0">
              <a:ln>
                <a:noFill/>
              </a:ln>
              <a:solidFill>
                <a:schemeClr val="tx1"/>
              </a:solidFill>
              <a:effectLst/>
              <a:uLnTx/>
              <a:uFillTx/>
              <a:latin typeface="+mn-lt"/>
              <a:ea typeface="+mn-ea"/>
              <a:cs typeface="+mn-cs"/>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265" name="组合 1"/>
          <p:cNvGrpSpPr/>
          <p:nvPr/>
        </p:nvGrpSpPr>
        <p:grpSpPr>
          <a:xfrm>
            <a:off x="1887538" y="777875"/>
            <a:ext cx="4276725" cy="576263"/>
            <a:chOff x="3478213" y="1433513"/>
            <a:chExt cx="4278312" cy="576262"/>
          </a:xfrm>
        </p:grpSpPr>
        <p:sp>
          <p:nvSpPr>
            <p:cNvPr id="11266" name="AutoShape 20"/>
            <p:cNvSpPr/>
            <p:nvPr/>
          </p:nvSpPr>
          <p:spPr>
            <a:xfrm>
              <a:off x="3478213" y="1433513"/>
              <a:ext cx="4278312" cy="576262"/>
            </a:xfrm>
            <a:prstGeom prst="roundRect">
              <a:avLst>
                <a:gd name="adj" fmla="val 50000"/>
              </a:avLst>
            </a:prstGeom>
            <a:gradFill rotWithShape="1">
              <a:gsLst>
                <a:gs pos="0">
                  <a:srgbClr val="F8F8F8"/>
                </a:gs>
                <a:gs pos="100000">
                  <a:srgbClr val="BEBEBE"/>
                </a:gs>
              </a:gsLst>
              <a:lin ang="5400000"/>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11267" name="Rectangle 22"/>
            <p:cNvSpPr/>
            <p:nvPr/>
          </p:nvSpPr>
          <p:spPr>
            <a:xfrm>
              <a:off x="4408488" y="1520825"/>
              <a:ext cx="1547812" cy="417513"/>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微软雅黑" panose="020B0503020204020204" pitchFamily="34" charset="-122"/>
                  <a:ea typeface="微软雅黑" panose="020B0503020204020204" pitchFamily="34" charset="-122"/>
                </a:rPr>
                <a:t>支持多域</a:t>
              </a:r>
              <a:endParaRPr lang="zh-CN" altLang="en-US" sz="2000" dirty="0">
                <a:solidFill>
                  <a:srgbClr val="404345"/>
                </a:solidFill>
                <a:latin typeface="微软雅黑" panose="020B0503020204020204" pitchFamily="34" charset="-122"/>
                <a:ea typeface="微软雅黑" panose="020B0503020204020204" pitchFamily="34" charset="-122"/>
              </a:endParaRPr>
            </a:p>
          </p:txBody>
        </p:sp>
      </p:grpSp>
      <p:grpSp>
        <p:nvGrpSpPr>
          <p:cNvPr id="11268" name="组合 5"/>
          <p:cNvGrpSpPr/>
          <p:nvPr/>
        </p:nvGrpSpPr>
        <p:grpSpPr>
          <a:xfrm>
            <a:off x="3921125" y="3452813"/>
            <a:ext cx="4278313" cy="576262"/>
            <a:chOff x="3478213" y="4956998"/>
            <a:chExt cx="4278312" cy="576263"/>
          </a:xfrm>
        </p:grpSpPr>
        <p:sp>
          <p:nvSpPr>
            <p:cNvPr id="11269" name="AutoShape 20"/>
            <p:cNvSpPr/>
            <p:nvPr/>
          </p:nvSpPr>
          <p:spPr>
            <a:xfrm>
              <a:off x="3478213" y="4956998"/>
              <a:ext cx="4278312" cy="576263"/>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11270" name="Rectangle 22"/>
            <p:cNvSpPr/>
            <p:nvPr/>
          </p:nvSpPr>
          <p:spPr>
            <a:xfrm>
              <a:off x="4408487" y="5045075"/>
              <a:ext cx="2846387" cy="400110"/>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微软雅黑" panose="020B0503020204020204" pitchFamily="34" charset="-122"/>
                  <a:ea typeface="微软雅黑" panose="020B0503020204020204" pitchFamily="34" charset="-122"/>
                </a:rPr>
                <a:t>通讯录同步</a:t>
              </a:r>
              <a:endParaRPr lang="zh-CN" altLang="en-US" sz="2000" dirty="0">
                <a:solidFill>
                  <a:srgbClr val="404345"/>
                </a:solidFill>
                <a:latin typeface="微软雅黑" panose="020B0503020204020204" pitchFamily="34" charset="-122"/>
                <a:ea typeface="微软雅黑" panose="020B0503020204020204" pitchFamily="34" charset="-122"/>
              </a:endParaRPr>
            </a:p>
          </p:txBody>
        </p:sp>
      </p:grpSp>
      <p:grpSp>
        <p:nvGrpSpPr>
          <p:cNvPr id="11271" name="组合 4"/>
          <p:cNvGrpSpPr/>
          <p:nvPr/>
        </p:nvGrpSpPr>
        <p:grpSpPr>
          <a:xfrm>
            <a:off x="3741738" y="2743200"/>
            <a:ext cx="4278312" cy="576263"/>
            <a:chOff x="3478213" y="4078288"/>
            <a:chExt cx="4278312" cy="576262"/>
          </a:xfrm>
        </p:grpSpPr>
        <p:sp>
          <p:nvSpPr>
            <p:cNvPr id="11272" name="AutoShape 20"/>
            <p:cNvSpPr/>
            <p:nvPr/>
          </p:nvSpPr>
          <p:spPr>
            <a:xfrm>
              <a:off x="3478213" y="4078288"/>
              <a:ext cx="4278312" cy="576262"/>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11273" name="Rectangle 22"/>
            <p:cNvSpPr/>
            <p:nvPr/>
          </p:nvSpPr>
          <p:spPr>
            <a:xfrm>
              <a:off x="4408488" y="4165600"/>
              <a:ext cx="2846387" cy="400110"/>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微软雅黑" panose="020B0503020204020204" pitchFamily="34" charset="-122"/>
                  <a:ea typeface="微软雅黑" panose="020B0503020204020204" pitchFamily="34" charset="-122"/>
                </a:rPr>
                <a:t>智能超大附件</a:t>
              </a:r>
              <a:endParaRPr lang="zh-CN" altLang="en-US" sz="2000" dirty="0">
                <a:solidFill>
                  <a:srgbClr val="404345"/>
                </a:solidFill>
                <a:latin typeface="微软雅黑" panose="020B0503020204020204" pitchFamily="34" charset="-122"/>
                <a:ea typeface="微软雅黑" panose="020B0503020204020204" pitchFamily="34" charset="-122"/>
              </a:endParaRPr>
            </a:p>
          </p:txBody>
        </p:sp>
      </p:grpSp>
      <p:grpSp>
        <p:nvGrpSpPr>
          <p:cNvPr id="11274" name="组合 3"/>
          <p:cNvGrpSpPr/>
          <p:nvPr/>
        </p:nvGrpSpPr>
        <p:grpSpPr>
          <a:xfrm>
            <a:off x="3392488" y="2085975"/>
            <a:ext cx="4276725" cy="576263"/>
            <a:chOff x="3478213" y="3201988"/>
            <a:chExt cx="4278312" cy="576262"/>
          </a:xfrm>
        </p:grpSpPr>
        <p:sp>
          <p:nvSpPr>
            <p:cNvPr id="11275" name="AutoShape 20"/>
            <p:cNvSpPr/>
            <p:nvPr/>
          </p:nvSpPr>
          <p:spPr>
            <a:xfrm>
              <a:off x="3478213" y="3201988"/>
              <a:ext cx="4278312" cy="576262"/>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11276" name="Rectangle 22"/>
            <p:cNvSpPr/>
            <p:nvPr/>
          </p:nvSpPr>
          <p:spPr>
            <a:xfrm>
              <a:off x="4408198" y="3268663"/>
              <a:ext cx="2615900" cy="398779"/>
            </a:xfrm>
            <a:prstGeom prst="rect">
              <a:avLst/>
            </a:prstGeom>
            <a:noFill/>
            <a:ln w="9525">
              <a:noFill/>
            </a:ln>
          </p:spPr>
          <p:txBody>
            <a:bodyPr wrap="square" anchor="t">
              <a:spAutoFit/>
            </a:bodyPr>
            <a:p>
              <a:pPr>
                <a:spcBef>
                  <a:spcPct val="20000"/>
                </a:spcBef>
                <a:buFont typeface="Arial" panose="020B0604020202020204" pitchFamily="34" charset="0"/>
                <a:buNone/>
              </a:pPr>
              <a:r>
                <a:rPr lang="zh-CN" altLang="en-US" sz="2000" dirty="0">
                  <a:solidFill>
                    <a:srgbClr val="404345"/>
                  </a:solidFill>
                  <a:latin typeface="微软雅黑" panose="020B0503020204020204" pitchFamily="34" charset="-122"/>
                  <a:ea typeface="微软雅黑" panose="020B0503020204020204" pitchFamily="34" charset="-122"/>
                </a:rPr>
                <a:t>支持多种收发方式</a:t>
              </a:r>
              <a:endParaRPr lang="zh-CN" altLang="en-US" sz="2000" dirty="0">
                <a:solidFill>
                  <a:srgbClr val="404345"/>
                </a:solidFill>
                <a:latin typeface="微软雅黑" panose="020B0503020204020204" pitchFamily="34" charset="-122"/>
                <a:ea typeface="微软雅黑" panose="020B0503020204020204" pitchFamily="34" charset="-122"/>
              </a:endParaRPr>
            </a:p>
          </p:txBody>
        </p:sp>
      </p:grpSp>
      <p:grpSp>
        <p:nvGrpSpPr>
          <p:cNvPr id="11277" name="组合 2"/>
          <p:cNvGrpSpPr/>
          <p:nvPr/>
        </p:nvGrpSpPr>
        <p:grpSpPr>
          <a:xfrm>
            <a:off x="2660650" y="1430338"/>
            <a:ext cx="4276725" cy="576262"/>
            <a:chOff x="3478213" y="2300288"/>
            <a:chExt cx="4278312" cy="576262"/>
          </a:xfrm>
        </p:grpSpPr>
        <p:sp>
          <p:nvSpPr>
            <p:cNvPr id="11278" name="AutoShape 20"/>
            <p:cNvSpPr/>
            <p:nvPr/>
          </p:nvSpPr>
          <p:spPr>
            <a:xfrm>
              <a:off x="3478213" y="2300288"/>
              <a:ext cx="4278312" cy="576262"/>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11279" name="Rectangle 22"/>
            <p:cNvSpPr/>
            <p:nvPr/>
          </p:nvSpPr>
          <p:spPr>
            <a:xfrm>
              <a:off x="4408488" y="2411413"/>
              <a:ext cx="3095625" cy="400110"/>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微软雅黑" panose="020B0503020204020204" pitchFamily="34" charset="-122"/>
                  <a:ea typeface="微软雅黑" panose="020B0503020204020204" pitchFamily="34" charset="-122"/>
                </a:rPr>
                <a:t>支持单点登录</a:t>
              </a:r>
              <a:endParaRPr lang="zh-CN" altLang="en-US" sz="2000" dirty="0">
                <a:solidFill>
                  <a:srgbClr val="404345"/>
                </a:solidFill>
                <a:latin typeface="微软雅黑" panose="020B0503020204020204" pitchFamily="34" charset="-122"/>
                <a:ea typeface="微软雅黑" panose="020B0503020204020204" pitchFamily="34" charset="-122"/>
              </a:endParaRPr>
            </a:p>
          </p:txBody>
        </p:sp>
      </p:grpSp>
      <p:sp>
        <p:nvSpPr>
          <p:cNvPr id="11280" name="AutoShape 20"/>
          <p:cNvSpPr/>
          <p:nvPr/>
        </p:nvSpPr>
        <p:spPr>
          <a:xfrm>
            <a:off x="611188" y="2427288"/>
            <a:ext cx="2220912" cy="2135187"/>
          </a:xfrm>
          <a:prstGeom prst="roundRect">
            <a:avLst>
              <a:gd name="adj" fmla="val 50000"/>
            </a:avLst>
          </a:prstGeom>
          <a:gradFill rotWithShape="1">
            <a:gsLst>
              <a:gs pos="0">
                <a:srgbClr val="F8F8F8"/>
              </a:gs>
              <a:gs pos="100000">
                <a:srgbClr val="BEBEBE"/>
              </a:gs>
            </a:gsLst>
            <a:lin ang="5400000"/>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11281" name="Text Box 33"/>
          <p:cNvSpPr txBox="1"/>
          <p:nvPr/>
        </p:nvSpPr>
        <p:spPr>
          <a:xfrm>
            <a:off x="576263" y="3221038"/>
            <a:ext cx="2290762" cy="547687"/>
          </a:xfrm>
          <a:prstGeom prst="rect">
            <a:avLst/>
          </a:prstGeom>
          <a:noFill/>
          <a:ln w="9525">
            <a:noFill/>
          </a:ln>
        </p:spPr>
        <p:txBody>
          <a:bodyPr anchor="t">
            <a:spAutoFit/>
          </a:bodyPr>
          <a:p>
            <a:pPr algn="ctr">
              <a:buFont typeface="Arial" panose="020B0604020202020204" pitchFamily="34" charset="0"/>
              <a:buNone/>
            </a:pPr>
            <a:r>
              <a:rPr lang="zh-CN" altLang="en-US" sz="2800" b="1" dirty="0">
                <a:solidFill>
                  <a:srgbClr val="404345"/>
                </a:solidFill>
                <a:latin typeface="Times New Roman" panose="02020603050405020304" pitchFamily="18" charset="0"/>
                <a:ea typeface="微软雅黑" panose="020B0503020204020204" pitchFamily="34" charset="-122"/>
              </a:rPr>
              <a:t>邮件系统</a:t>
            </a:r>
            <a:endParaRPr lang="zh-CN" altLang="en-US" sz="2800" b="1" dirty="0">
              <a:solidFill>
                <a:srgbClr val="404345"/>
              </a:solidFill>
              <a:latin typeface="Times New Roman" panose="02020603050405020304" pitchFamily="18" charset="0"/>
              <a:ea typeface="微软雅黑" panose="020B0503020204020204" pitchFamily="34" charset="-122"/>
            </a:endParaRPr>
          </a:p>
        </p:txBody>
      </p:sp>
      <p:grpSp>
        <p:nvGrpSpPr>
          <p:cNvPr id="11282" name="组合 6"/>
          <p:cNvGrpSpPr/>
          <p:nvPr/>
        </p:nvGrpSpPr>
        <p:grpSpPr>
          <a:xfrm>
            <a:off x="3868738" y="4175125"/>
            <a:ext cx="4278312" cy="576263"/>
            <a:chOff x="3478213" y="5834063"/>
            <a:chExt cx="4278312" cy="576263"/>
          </a:xfrm>
        </p:grpSpPr>
        <p:sp>
          <p:nvSpPr>
            <p:cNvPr id="11283" name="AutoShape 20"/>
            <p:cNvSpPr/>
            <p:nvPr/>
          </p:nvSpPr>
          <p:spPr>
            <a:xfrm>
              <a:off x="3478213" y="5834063"/>
              <a:ext cx="4278312" cy="576263"/>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11284" name="Rectangle 22"/>
            <p:cNvSpPr/>
            <p:nvPr/>
          </p:nvSpPr>
          <p:spPr>
            <a:xfrm>
              <a:off x="4408488" y="5922963"/>
              <a:ext cx="2178050" cy="400110"/>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微软雅黑" panose="020B0503020204020204" pitchFamily="34" charset="-122"/>
                  <a:ea typeface="微软雅黑" panose="020B0503020204020204" pitchFamily="34" charset="-122"/>
                </a:rPr>
                <a:t>收发对象限制</a:t>
              </a:r>
              <a:endParaRPr lang="zh-CN" altLang="en-US" sz="2000" dirty="0">
                <a:solidFill>
                  <a:srgbClr val="404345"/>
                </a:solidFill>
                <a:latin typeface="微软雅黑" panose="020B0503020204020204" pitchFamily="34" charset="-122"/>
                <a:ea typeface="微软雅黑" panose="020B0503020204020204" pitchFamily="34" charset="-122"/>
              </a:endParaRPr>
            </a:p>
          </p:txBody>
        </p:sp>
      </p:grpSp>
      <p:grpSp>
        <p:nvGrpSpPr>
          <p:cNvPr id="11285" name="组合 21"/>
          <p:cNvGrpSpPr/>
          <p:nvPr/>
        </p:nvGrpSpPr>
        <p:grpSpPr>
          <a:xfrm>
            <a:off x="3440113" y="4886325"/>
            <a:ext cx="4278312" cy="576263"/>
            <a:chOff x="3478213" y="5834063"/>
            <a:chExt cx="4278312" cy="576263"/>
          </a:xfrm>
        </p:grpSpPr>
        <p:sp>
          <p:nvSpPr>
            <p:cNvPr id="11286" name="AutoShape 20"/>
            <p:cNvSpPr/>
            <p:nvPr/>
          </p:nvSpPr>
          <p:spPr>
            <a:xfrm>
              <a:off x="3478213" y="5834063"/>
              <a:ext cx="4278312" cy="576263"/>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11287" name="Rectangle 22"/>
            <p:cNvSpPr/>
            <p:nvPr/>
          </p:nvSpPr>
          <p:spPr>
            <a:xfrm>
              <a:off x="4408488" y="5922963"/>
              <a:ext cx="2969660" cy="400110"/>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微软雅黑" panose="020B0503020204020204" pitchFamily="34" charset="-122"/>
                  <a:ea typeface="微软雅黑" panose="020B0503020204020204" pitchFamily="34" charset="-122"/>
                </a:rPr>
                <a:t>多种备份方式一体</a:t>
              </a:r>
              <a:endParaRPr lang="zh-CN" altLang="en-US" sz="2000" dirty="0">
                <a:solidFill>
                  <a:srgbClr val="404345"/>
                </a:solidFill>
                <a:latin typeface="微软雅黑" panose="020B0503020204020204" pitchFamily="34" charset="-122"/>
                <a:ea typeface="微软雅黑" panose="020B0503020204020204" pitchFamily="34" charset="-122"/>
              </a:endParaRPr>
            </a:p>
          </p:txBody>
        </p:sp>
      </p:grpSp>
      <p:grpSp>
        <p:nvGrpSpPr>
          <p:cNvPr id="11288" name="组合 21"/>
          <p:cNvGrpSpPr/>
          <p:nvPr/>
        </p:nvGrpSpPr>
        <p:grpSpPr>
          <a:xfrm>
            <a:off x="2482850" y="6170613"/>
            <a:ext cx="4278313" cy="576262"/>
            <a:chOff x="3478213" y="5834063"/>
            <a:chExt cx="4278312" cy="576263"/>
          </a:xfrm>
        </p:grpSpPr>
        <p:sp>
          <p:nvSpPr>
            <p:cNvPr id="11289" name="AutoShape 20"/>
            <p:cNvSpPr/>
            <p:nvPr/>
          </p:nvSpPr>
          <p:spPr>
            <a:xfrm>
              <a:off x="3478213" y="5834063"/>
              <a:ext cx="4278312" cy="576263"/>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11290" name="Rectangle 22"/>
            <p:cNvSpPr/>
            <p:nvPr/>
          </p:nvSpPr>
          <p:spPr>
            <a:xfrm>
              <a:off x="4408488" y="5922963"/>
              <a:ext cx="2969660" cy="400110"/>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微软雅黑" panose="020B0503020204020204" pitchFamily="34" charset="-122"/>
                  <a:ea typeface="微软雅黑" panose="020B0503020204020204" pitchFamily="34" charset="-122"/>
                </a:rPr>
                <a:t>智能垃圾邮件过滤</a:t>
              </a:r>
              <a:endParaRPr lang="zh-CN" altLang="en-US" sz="2000" dirty="0">
                <a:solidFill>
                  <a:srgbClr val="404345"/>
                </a:solidFill>
                <a:latin typeface="微软雅黑" panose="020B0503020204020204" pitchFamily="34" charset="-122"/>
                <a:ea typeface="微软雅黑" panose="020B0503020204020204" pitchFamily="34" charset="-122"/>
              </a:endParaRPr>
            </a:p>
          </p:txBody>
        </p:sp>
      </p:grpSp>
      <p:grpSp>
        <p:nvGrpSpPr>
          <p:cNvPr id="11291" name="组合 21"/>
          <p:cNvGrpSpPr/>
          <p:nvPr/>
        </p:nvGrpSpPr>
        <p:grpSpPr>
          <a:xfrm>
            <a:off x="2867025" y="5549900"/>
            <a:ext cx="4278313" cy="576263"/>
            <a:chOff x="3478213" y="5834063"/>
            <a:chExt cx="4278312" cy="576263"/>
          </a:xfrm>
        </p:grpSpPr>
        <p:sp>
          <p:nvSpPr>
            <p:cNvPr id="11292" name="AutoShape 20"/>
            <p:cNvSpPr/>
            <p:nvPr/>
          </p:nvSpPr>
          <p:spPr>
            <a:xfrm>
              <a:off x="3478213" y="5834063"/>
              <a:ext cx="4278312" cy="576263"/>
            </a:xfrm>
            <a:prstGeom prst="roundRect">
              <a:avLst>
                <a:gd name="adj" fmla="val 50000"/>
              </a:avLst>
            </a:prstGeom>
            <a:gradFill rotWithShape="1">
              <a:gsLst>
                <a:gs pos="0">
                  <a:srgbClr val="F8F8F8"/>
                </a:gs>
                <a:gs pos="100000">
                  <a:srgbClr val="BEBEBE"/>
                </a:gs>
              </a:gsLst>
              <a:lin ang="5400000" scaled="1"/>
              <a:tileRect/>
            </a:gradFill>
            <a:ln w="19050" cap="flat" cmpd="sng">
              <a:solidFill>
                <a:srgbClr val="EAEAEA"/>
              </a:solidFill>
              <a:prstDash val="solid"/>
              <a:round/>
              <a:headEnd type="none" w="med" len="med"/>
              <a:tailEnd type="none" w="med" len="med"/>
            </a:ln>
            <a:effectLst>
              <a:outerShdw dist="53882" dir="2699999" algn="ctr" rotWithShape="0">
                <a:srgbClr val="292929">
                  <a:alpha val="50000"/>
                </a:srgbClr>
              </a:outerShdw>
            </a:effectLst>
          </p:spPr>
          <p:txBody>
            <a:bodyPr wrap="none" anchor="ctr"/>
            <a:p>
              <a:pPr>
                <a:buFont typeface="Arial" panose="020B0604020202020204" pitchFamily="34" charset="0"/>
                <a:buNone/>
              </a:pPr>
              <a:endParaRPr lang="zh-CN" altLang="en-US" dirty="0">
                <a:latin typeface="Times New Roman" panose="02020603050405020304" pitchFamily="18" charset="0"/>
                <a:ea typeface="宋体" panose="02010600030101010101" pitchFamily="2" charset="-122"/>
              </a:endParaRPr>
            </a:p>
          </p:txBody>
        </p:sp>
        <p:sp>
          <p:nvSpPr>
            <p:cNvPr id="11293" name="Rectangle 22"/>
            <p:cNvSpPr/>
            <p:nvPr/>
          </p:nvSpPr>
          <p:spPr>
            <a:xfrm>
              <a:off x="4408488" y="5922963"/>
              <a:ext cx="2969660" cy="400110"/>
            </a:xfrm>
            <a:prstGeom prst="rect">
              <a:avLst/>
            </a:prstGeom>
            <a:noFill/>
            <a:ln w="9525">
              <a:noFill/>
            </a:ln>
          </p:spPr>
          <p:txBody>
            <a:bodyPr anchor="t">
              <a:spAutoFit/>
            </a:bodyPr>
            <a:p>
              <a:pPr>
                <a:spcBef>
                  <a:spcPct val="20000"/>
                </a:spcBef>
                <a:buFont typeface="Arial" panose="020B0604020202020204" pitchFamily="34" charset="0"/>
                <a:buNone/>
              </a:pPr>
              <a:r>
                <a:rPr lang="zh-CN" altLang="en-US" sz="2000" dirty="0">
                  <a:solidFill>
                    <a:srgbClr val="404345"/>
                  </a:solidFill>
                  <a:latin typeface="微软雅黑" panose="020B0503020204020204" pitchFamily="34" charset="-122"/>
                  <a:ea typeface="微软雅黑" panose="020B0503020204020204" pitchFamily="34" charset="-122"/>
                </a:rPr>
                <a:t>招标邮件与会议邮件</a:t>
              </a:r>
              <a:endParaRPr lang="zh-CN" altLang="en-US" sz="2000" dirty="0">
                <a:solidFill>
                  <a:srgbClr val="404345"/>
                </a:solidFill>
                <a:latin typeface="微软雅黑" panose="020B0503020204020204" pitchFamily="34" charset="-122"/>
                <a:ea typeface="微软雅黑" panose="020B0503020204020204" pitchFamily="34" charset="-122"/>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文本框 7"/>
          <p:cNvSpPr txBox="1"/>
          <p:nvPr/>
        </p:nvSpPr>
        <p:spPr>
          <a:xfrm>
            <a:off x="500063" y="803275"/>
            <a:ext cx="3325812"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支持多域</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2291" name="图片 1"/>
          <p:cNvPicPr>
            <a:picLocks noChangeAspect="1"/>
          </p:cNvPicPr>
          <p:nvPr/>
        </p:nvPicPr>
        <p:blipFill>
          <a:blip r:embed="rId1"/>
          <a:stretch>
            <a:fillRect/>
          </a:stretch>
        </p:blipFill>
        <p:spPr>
          <a:xfrm>
            <a:off x="109538" y="1519238"/>
            <a:ext cx="8848725" cy="3116262"/>
          </a:xfrm>
          <a:prstGeom prst="rect">
            <a:avLst/>
          </a:prstGeom>
          <a:noFill/>
          <a:ln w="9525">
            <a:noFill/>
          </a:ln>
        </p:spPr>
      </p:pic>
      <p:sp>
        <p:nvSpPr>
          <p:cNvPr id="3" name="矩形 2"/>
          <p:cNvSpPr/>
          <p:nvPr/>
        </p:nvSpPr>
        <p:spPr>
          <a:xfrm>
            <a:off x="500063" y="3136900"/>
            <a:ext cx="2663825" cy="963613"/>
          </a:xfrm>
          <a:prstGeom prst="rect">
            <a:avLst/>
          </a:prstGeom>
          <a:noFill/>
          <a:ln w="28575">
            <a:solidFill>
              <a:schemeClr val="accent2">
                <a:lumMod val="75000"/>
              </a:schemeClr>
            </a:solidFill>
            <a:prstDash val="dash"/>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12293" name="图片 3"/>
          <p:cNvPicPr>
            <a:picLocks noChangeAspect="1"/>
          </p:cNvPicPr>
          <p:nvPr/>
        </p:nvPicPr>
        <p:blipFill>
          <a:blip r:embed="rId2"/>
          <a:stretch>
            <a:fillRect/>
          </a:stretch>
        </p:blipFill>
        <p:spPr>
          <a:xfrm>
            <a:off x="4114800" y="3786188"/>
            <a:ext cx="4508500" cy="2736850"/>
          </a:xfrm>
          <a:prstGeom prst="rect">
            <a:avLst/>
          </a:prstGeom>
          <a:noFill/>
          <a:ln w="9525">
            <a:noFill/>
          </a:ln>
        </p:spPr>
      </p:pic>
      <p:sp>
        <p:nvSpPr>
          <p:cNvPr id="9" name="矩形 8"/>
          <p:cNvSpPr/>
          <p:nvPr/>
        </p:nvSpPr>
        <p:spPr>
          <a:xfrm>
            <a:off x="5230813" y="4738688"/>
            <a:ext cx="1746250" cy="217488"/>
          </a:xfrm>
          <a:prstGeom prst="rect">
            <a:avLst/>
          </a:prstGeom>
          <a:noFill/>
          <a:ln w="28575">
            <a:solidFill>
              <a:schemeClr val="accent2">
                <a:lumMod val="75000"/>
              </a:schemeClr>
            </a:solidFill>
            <a:prstDash val="dash"/>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0" name="矩形 9"/>
          <p:cNvSpPr/>
          <p:nvPr/>
        </p:nvSpPr>
        <p:spPr>
          <a:xfrm>
            <a:off x="8220075" y="2968625"/>
            <a:ext cx="549275" cy="258763"/>
          </a:xfrm>
          <a:prstGeom prst="rect">
            <a:avLst/>
          </a:prstGeom>
          <a:noFill/>
          <a:ln w="28575">
            <a:solidFill>
              <a:schemeClr val="accent2">
                <a:lumMod val="75000"/>
              </a:schemeClr>
            </a:solidFill>
            <a:prstDash val="dash"/>
          </a:ln>
        </p:spPr>
        <p:style>
          <a:lnRef idx="2">
            <a:schemeClr val="dk1"/>
          </a:lnRef>
          <a:fillRef idx="1">
            <a:schemeClr val="lt1"/>
          </a:fillRef>
          <a:effectRef idx="0">
            <a:schemeClr val="dk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cxnSp>
        <p:nvCxnSpPr>
          <p:cNvPr id="7" name="直接箭头连接符 6"/>
          <p:cNvCxnSpPr/>
          <p:nvPr/>
        </p:nvCxnSpPr>
        <p:spPr>
          <a:xfrm flipH="1">
            <a:off x="3292475" y="3136900"/>
            <a:ext cx="4864100" cy="0"/>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297" name="文本框 7"/>
          <p:cNvSpPr txBox="1"/>
          <p:nvPr/>
        </p:nvSpPr>
        <p:spPr>
          <a:xfrm>
            <a:off x="4764088" y="2749550"/>
            <a:ext cx="1339850" cy="368300"/>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支持多域名</a:t>
            </a:r>
            <a:endParaRPr lang="zh-CN" altLang="en-US" dirty="0">
              <a:solidFill>
                <a:srgbClr val="C55A11"/>
              </a:solidFill>
              <a:latin typeface="黑体" panose="02010609060101010101" pitchFamily="49" charset="-122"/>
              <a:ea typeface="黑体" panose="02010609060101010101" pitchFamily="49" charset="-122"/>
            </a:endParaRPr>
          </a:p>
        </p:txBody>
      </p:sp>
      <p:cxnSp>
        <p:nvCxnSpPr>
          <p:cNvPr id="12" name="肘形连接符 11"/>
          <p:cNvCxnSpPr/>
          <p:nvPr/>
        </p:nvCxnSpPr>
        <p:spPr>
          <a:xfrm>
            <a:off x="3163888" y="4100513"/>
            <a:ext cx="1947863" cy="755650"/>
          </a:xfrm>
          <a:prstGeom prst="bentConnector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299" name="文本框 16"/>
          <p:cNvSpPr txBox="1"/>
          <p:nvPr/>
        </p:nvSpPr>
        <p:spPr>
          <a:xfrm>
            <a:off x="1671638" y="4321175"/>
            <a:ext cx="2032000" cy="368300"/>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支持内外部邮件域</a:t>
            </a:r>
            <a:endParaRPr lang="zh-CN" altLang="en-US" dirty="0">
              <a:solidFill>
                <a:srgbClr val="C55A11"/>
              </a:solidFill>
              <a:latin typeface="黑体" panose="02010609060101010101" pitchFamily="49" charset="-122"/>
              <a:ea typeface="黑体" panose="02010609060101010101" pitchFamily="49" charset="-122"/>
            </a:endParaRPr>
          </a:p>
        </p:txBody>
      </p:sp>
      <p:sp>
        <p:nvSpPr>
          <p:cNvPr id="12300" name="矩形 13"/>
          <p:cNvSpPr/>
          <p:nvPr/>
        </p:nvSpPr>
        <p:spPr>
          <a:xfrm>
            <a:off x="177800" y="4984750"/>
            <a:ext cx="3937000" cy="1477963"/>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dirty="0">
                <a:latin typeface="Calibri" panose="020F0502020204030204" pitchFamily="34" charset="0"/>
                <a:ea typeface="宋体" panose="02010600030101010101" pitchFamily="2" charset="-122"/>
              </a:rPr>
              <a:t>系统多域名支持，每个域名都有分别的管理后台； </a:t>
            </a:r>
            <a:endParaRPr lang="en-US" altLang="zh-CN" dirty="0">
              <a:latin typeface="Calibri" panose="020F0502020204030204" pitchFamily="34" charset="0"/>
              <a:ea typeface="宋体" panose="02010600030101010101" pitchFamily="2" charset="-122"/>
            </a:endParaRPr>
          </a:p>
          <a:p>
            <a:pPr marL="285750" indent="-285750" eaLnBrk="0" hangingPunct="0">
              <a:buFont typeface="Wingdings" panose="05000000000000000000" pitchFamily="2" charset="2"/>
              <a:buChar char="Ø"/>
            </a:pPr>
            <a:r>
              <a:rPr lang="zh-CN" altLang="en-US" dirty="0">
                <a:latin typeface="Calibri" panose="020F0502020204030204" pitchFamily="34" charset="0"/>
                <a:ea typeface="宋体" panose="02010600030101010101" pitchFamily="2" charset="-122"/>
              </a:rPr>
              <a:t>支持内外部邮件域，为了增强企业内部邮件数据流安全，设置内部邮件域名，只能内部邮件通讯。</a:t>
            </a:r>
            <a:endParaRPr lang="zh-CN" altLang="en-US" dirty="0">
              <a:latin typeface="Calibri" panose="020F0502020204030204" pitchFamily="34" charset="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 7"/>
          <p:cNvSpPr txBox="1"/>
          <p:nvPr/>
        </p:nvSpPr>
        <p:spPr>
          <a:xfrm>
            <a:off x="500063" y="803275"/>
            <a:ext cx="3633787" cy="523875"/>
          </a:xfrm>
          <a:prstGeom prst="rect">
            <a:avLst/>
          </a:prstGeom>
          <a:noFill/>
          <a:ln w="9525">
            <a:noFill/>
          </a:ln>
        </p:spPr>
        <p:txBody>
          <a:bodyPr anchor="t">
            <a:spAutoFit/>
          </a:bodyPr>
          <a:p>
            <a:pPr>
              <a:buFont typeface="Arial" panose="020B0604020202020204" pitchFamily="34" charset="0"/>
              <a:buNone/>
            </a:pPr>
            <a:r>
              <a:rPr lang="zh-CN" altLang="en-US" sz="2800" b="1" dirty="0">
                <a:solidFill>
                  <a:srgbClr val="000000"/>
                </a:solidFill>
                <a:latin typeface="微软雅黑" panose="020B0503020204020204" pitchFamily="34" charset="-122"/>
                <a:ea typeface="微软雅黑" panose="020B0503020204020204" pitchFamily="34" charset="-122"/>
                <a:sym typeface="黑体" panose="02010609060101010101" pitchFamily="49" charset="-122"/>
              </a:rPr>
              <a:t>单点登录</a:t>
            </a:r>
            <a:endParaRPr lang="zh-CN" altLang="en-US" b="1" dirty="0">
              <a:solidFill>
                <a:srgbClr val="404040"/>
              </a:solidFill>
              <a:latin typeface="宋体" panose="02010600030101010101" pitchFamily="2" charset="-122"/>
              <a:ea typeface="微软雅黑" panose="020B0503020204020204" pitchFamily="34" charset="-122"/>
              <a:sym typeface="宋体" panose="02010600030101010101" pitchFamily="2" charset="-122"/>
            </a:endParaRPr>
          </a:p>
        </p:txBody>
      </p:sp>
      <p:cxnSp>
        <p:nvCxnSpPr>
          <p:cNvPr id="5" name="直接连接符 4"/>
          <p:cNvCxnSpPr/>
          <p:nvPr/>
        </p:nvCxnSpPr>
        <p:spPr>
          <a:xfrm>
            <a:off x="0" y="1355725"/>
            <a:ext cx="9144000" cy="0"/>
          </a:xfrm>
          <a:prstGeom prst="line">
            <a:avLst/>
          </a:prstGeom>
          <a:ln w="12700">
            <a:solidFill>
              <a:schemeClr val="bg1">
                <a:lumMod val="7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4339" name="图片 1"/>
          <p:cNvPicPr>
            <a:picLocks noChangeAspect="1"/>
          </p:cNvPicPr>
          <p:nvPr/>
        </p:nvPicPr>
        <p:blipFill>
          <a:blip r:embed="rId1"/>
          <a:stretch>
            <a:fillRect/>
          </a:stretch>
        </p:blipFill>
        <p:spPr>
          <a:xfrm>
            <a:off x="1346200" y="4203700"/>
            <a:ext cx="5970588" cy="2546350"/>
          </a:xfrm>
          <a:prstGeom prst="rect">
            <a:avLst/>
          </a:prstGeom>
          <a:noFill/>
          <a:ln w="9525">
            <a:noFill/>
          </a:ln>
        </p:spPr>
      </p:pic>
      <p:pic>
        <p:nvPicPr>
          <p:cNvPr id="14340" name="图片 2"/>
          <p:cNvPicPr>
            <a:picLocks noChangeAspect="1"/>
          </p:cNvPicPr>
          <p:nvPr/>
        </p:nvPicPr>
        <p:blipFill>
          <a:blip r:embed="rId2"/>
          <a:stretch>
            <a:fillRect/>
          </a:stretch>
        </p:blipFill>
        <p:spPr>
          <a:xfrm>
            <a:off x="157163" y="1477963"/>
            <a:ext cx="5119687" cy="2644775"/>
          </a:xfrm>
          <a:prstGeom prst="rect">
            <a:avLst/>
          </a:prstGeom>
          <a:noFill/>
          <a:ln w="9525">
            <a:noFill/>
          </a:ln>
        </p:spPr>
      </p:pic>
      <p:sp>
        <p:nvSpPr>
          <p:cNvPr id="20" name="矩形 19"/>
          <p:cNvSpPr/>
          <p:nvPr/>
        </p:nvSpPr>
        <p:spPr>
          <a:xfrm>
            <a:off x="274638" y="3638550"/>
            <a:ext cx="4214813" cy="39370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矩形 20"/>
          <p:cNvSpPr/>
          <p:nvPr/>
        </p:nvSpPr>
        <p:spPr>
          <a:xfrm>
            <a:off x="4708525" y="1746250"/>
            <a:ext cx="649288" cy="393700"/>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6" name="肘形连接符 5"/>
          <p:cNvCxnSpPr/>
          <p:nvPr/>
        </p:nvCxnSpPr>
        <p:spPr>
          <a:xfrm rot="5400000">
            <a:off x="3488531" y="2143919"/>
            <a:ext cx="1498600" cy="1490663"/>
          </a:xfrm>
          <a:prstGeom prst="bentConnector3">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4344" name="文本框 24"/>
          <p:cNvSpPr txBox="1"/>
          <p:nvPr/>
        </p:nvSpPr>
        <p:spPr>
          <a:xfrm>
            <a:off x="1435100" y="2058988"/>
            <a:ext cx="3416300" cy="646112"/>
          </a:xfrm>
          <a:prstGeom prst="rect">
            <a:avLst/>
          </a:prstGeom>
          <a:noFill/>
          <a:ln w="9525">
            <a:noFill/>
          </a:ln>
        </p:spPr>
        <p:txBody>
          <a:bodyPr wrap="none" anchor="t">
            <a:spAutoFit/>
          </a:bodyPr>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通过管理系统</a:t>
            </a:r>
            <a:r>
              <a:rPr lang="en-US" altLang="zh-CN" dirty="0">
                <a:solidFill>
                  <a:srgbClr val="C55A11"/>
                </a:solidFill>
                <a:latin typeface="黑体" panose="02010609060101010101" pitchFamily="49" charset="-122"/>
                <a:ea typeface="黑体" panose="02010609060101010101" pitchFamily="49" charset="-122"/>
              </a:rPr>
              <a:t>-&gt;</a:t>
            </a:r>
            <a:r>
              <a:rPr lang="zh-CN" altLang="en-US" dirty="0">
                <a:solidFill>
                  <a:srgbClr val="C55A11"/>
                </a:solidFill>
                <a:latin typeface="黑体" panose="02010609060101010101" pitchFamily="49" charset="-122"/>
                <a:ea typeface="黑体" panose="02010609060101010101" pitchFamily="49" charset="-122"/>
              </a:rPr>
              <a:t>增值服务</a:t>
            </a:r>
            <a:r>
              <a:rPr lang="en-US" altLang="zh-CN" dirty="0">
                <a:solidFill>
                  <a:srgbClr val="C55A11"/>
                </a:solidFill>
                <a:latin typeface="黑体" panose="02010609060101010101" pitchFamily="49" charset="-122"/>
                <a:ea typeface="黑体" panose="02010609060101010101" pitchFamily="49" charset="-122"/>
              </a:rPr>
              <a:t>-&gt;</a:t>
            </a:r>
            <a:r>
              <a:rPr lang="zh-CN" altLang="en-US" dirty="0">
                <a:solidFill>
                  <a:srgbClr val="C55A11"/>
                </a:solidFill>
                <a:latin typeface="黑体" panose="02010609060101010101" pitchFamily="49" charset="-122"/>
                <a:ea typeface="黑体" panose="02010609060101010101" pitchFamily="49" charset="-122"/>
              </a:rPr>
              <a:t>单点</a:t>
            </a:r>
            <a:endParaRPr lang="en-US" altLang="zh-CN" dirty="0">
              <a:solidFill>
                <a:srgbClr val="C55A11"/>
              </a:solidFill>
              <a:latin typeface="黑体" panose="02010609060101010101" pitchFamily="49" charset="-122"/>
              <a:ea typeface="黑体" panose="02010609060101010101" pitchFamily="49" charset="-122"/>
            </a:endParaRPr>
          </a:p>
          <a:p>
            <a:pPr eaLnBrk="0" hangingPunct="0">
              <a:buFont typeface="Arial" panose="020B0604020202020204" pitchFamily="34" charset="0"/>
              <a:buNone/>
            </a:pPr>
            <a:r>
              <a:rPr lang="zh-CN" altLang="en-US" dirty="0">
                <a:solidFill>
                  <a:srgbClr val="C55A11"/>
                </a:solidFill>
                <a:latin typeface="黑体" panose="02010609060101010101" pitchFamily="49" charset="-122"/>
                <a:ea typeface="黑体" panose="02010609060101010101" pitchFamily="49" charset="-122"/>
              </a:rPr>
              <a:t>登录，进入单点登录设置页</a:t>
            </a:r>
            <a:endParaRPr lang="zh-CN" altLang="en-US" dirty="0">
              <a:solidFill>
                <a:srgbClr val="C55A11"/>
              </a:solidFill>
              <a:latin typeface="黑体" panose="02010609060101010101" pitchFamily="49" charset="-122"/>
              <a:ea typeface="黑体" panose="02010609060101010101" pitchFamily="49" charset="-122"/>
            </a:endParaRPr>
          </a:p>
        </p:txBody>
      </p:sp>
      <p:sp>
        <p:nvSpPr>
          <p:cNvPr id="26" name="矩形 25"/>
          <p:cNvSpPr/>
          <p:nvPr/>
        </p:nvSpPr>
        <p:spPr>
          <a:xfrm>
            <a:off x="2400300" y="4708525"/>
            <a:ext cx="4854575" cy="1990725"/>
          </a:xfrm>
          <a:prstGeom prst="rect">
            <a:avLst/>
          </a:prstGeom>
          <a:noFill/>
          <a:ln w="28575">
            <a:solidFill>
              <a:schemeClr val="accent2">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8" name="直接箭头连接符 7"/>
          <p:cNvCxnSpPr/>
          <p:nvPr/>
        </p:nvCxnSpPr>
        <p:spPr>
          <a:xfrm>
            <a:off x="3492500" y="4122738"/>
            <a:ext cx="0" cy="581025"/>
          </a:xfrm>
          <a:prstGeom prst="straightConnector1">
            <a:avLst/>
          </a:prstGeom>
          <a:ln w="28575">
            <a:solidFill>
              <a:schemeClr val="accent2">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430713" y="5334000"/>
            <a:ext cx="3878263" cy="3698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rPr>
              <a:t>勾选合适自己的数据传递和加密方式</a:t>
            </a:r>
            <a:endParaRPr kumimoji="0" lang="zh-CN" altLang="en-US" sz="1800" b="0" i="0" u="none" strike="noStrike" kern="1200" cap="none" spc="0" normalizeH="0" baseline="0" noProof="0" dirty="0">
              <a:ln>
                <a:noFill/>
              </a:ln>
              <a:solidFill>
                <a:schemeClr val="accent2">
                  <a:lumMod val="75000"/>
                </a:schemeClr>
              </a:solidFill>
              <a:effectLst/>
              <a:uLnTx/>
              <a:uFillTx/>
              <a:latin typeface="黑体" panose="02010609060101010101" pitchFamily="49" charset="-122"/>
              <a:ea typeface="黑体" panose="02010609060101010101" pitchFamily="49" charset="-122"/>
              <a:cs typeface="+mn-cs"/>
              <a:sym typeface="+mn-ea"/>
            </a:endParaRPr>
          </a:p>
        </p:txBody>
      </p:sp>
      <p:sp>
        <p:nvSpPr>
          <p:cNvPr id="14348" name="矩形 14"/>
          <p:cNvSpPr/>
          <p:nvPr/>
        </p:nvSpPr>
        <p:spPr>
          <a:xfrm>
            <a:off x="5448300" y="1517650"/>
            <a:ext cx="3549650" cy="3078163"/>
          </a:xfrm>
          <a:prstGeom prst="rect">
            <a:avLst/>
          </a:prstGeom>
          <a:noFill/>
          <a:ln w="9525">
            <a:noFill/>
          </a:ln>
        </p:spPr>
        <p:txBody>
          <a:bodyPr anchor="t">
            <a:spAutoFit/>
          </a:bodyPr>
          <a:p>
            <a:pPr marL="285750" indent="-285750" eaLnBrk="0" hangingPunct="0">
              <a:buFont typeface="Wingdings" panose="05000000000000000000" pitchFamily="2" charset="2"/>
              <a:buChar char="Ø"/>
            </a:pPr>
            <a:r>
              <a:rPr lang="zh-CN" altLang="en-US" b="1" dirty="0">
                <a:latin typeface="微软雅黑" panose="020B0503020204020204" pitchFamily="34" charset="-122"/>
                <a:ea typeface="微软雅黑" panose="020B0503020204020204" pitchFamily="34" charset="-122"/>
              </a:rPr>
              <a:t>单点登录</a:t>
            </a:r>
            <a:r>
              <a:rPr lang="zh-CN" altLang="en-US" sz="1600" dirty="0">
                <a:latin typeface="Calibri" panose="020F0502020204030204" pitchFamily="34" charset="0"/>
                <a:ea typeface="宋体" panose="02010600030101010101" pitchFamily="2" charset="-122"/>
              </a:rPr>
              <a:t>（Single Sign On），简称为 SSO，是目前比较流行的企业业务整合的解决方案之一。 SSO的定义是在多个应用系统中，用户只需要登录一次就可以访问所有相互信任的应用系统 。</a:t>
            </a:r>
            <a:endParaRPr lang="en-US" altLang="zh-CN" sz="1600" dirty="0">
              <a:latin typeface="Calibri" panose="020F0502020204030204" pitchFamily="34" charset="0"/>
              <a:ea typeface="宋体" panose="02010600030101010101" pitchFamily="2" charset="-122"/>
            </a:endParaRPr>
          </a:p>
          <a:p>
            <a:pPr marL="285750" indent="-285750" eaLnBrk="0" hangingPunct="0">
              <a:buFont typeface="Wingdings" panose="05000000000000000000" pitchFamily="2" charset="2"/>
              <a:buChar char="Ø"/>
            </a:pPr>
            <a:r>
              <a:rPr lang="zh-CN" altLang="en-US" sz="1600" dirty="0">
                <a:latin typeface="Calibri" panose="020F0502020204030204" pitchFamily="34" charset="0"/>
                <a:ea typeface="宋体" panose="02010600030101010101" pitchFamily="2" charset="-122"/>
              </a:rPr>
              <a:t>完成统一信息平台集成设计方案，既保证用户信息的同步，又保证与各应用系统之间互相兼容。</a:t>
            </a:r>
            <a:endParaRPr lang="en-US" altLang="zh-CN" sz="1600" dirty="0">
              <a:latin typeface="Calibri" panose="020F0502020204030204" pitchFamily="34" charset="0"/>
              <a:ea typeface="宋体" panose="02010600030101010101" pitchFamily="2" charset="-122"/>
            </a:endParaRPr>
          </a:p>
          <a:p>
            <a:pPr marL="285750" indent="-285750" eaLnBrk="0" hangingPunct="0">
              <a:buFont typeface="Wingdings" panose="05000000000000000000" pitchFamily="2" charset="2"/>
              <a:buChar char="Ø"/>
            </a:pPr>
            <a:r>
              <a:rPr lang="zh-CN" altLang="en-US" sz="1600" dirty="0">
                <a:latin typeface="Calibri" panose="020F0502020204030204" pitchFamily="34" charset="0"/>
                <a:ea typeface="宋体" panose="02010600030101010101" pitchFamily="2" charset="-122"/>
              </a:rPr>
              <a:t>目前与蓝凌、泛微、金蝶、用友、通达、</a:t>
            </a:r>
            <a:r>
              <a:rPr lang="en-US" altLang="zh-CN" sz="1600" dirty="0">
                <a:latin typeface="Calibri" panose="020F0502020204030204" pitchFamily="34" charset="0"/>
                <a:ea typeface="宋体" panose="02010600030101010101" pitchFamily="2" charset="-122"/>
              </a:rPr>
              <a:t>SAP</a:t>
            </a:r>
            <a:r>
              <a:rPr lang="zh-CN" altLang="en-US" sz="1600" dirty="0">
                <a:latin typeface="Calibri" panose="020F0502020204030204" pitchFamily="34" charset="0"/>
                <a:ea typeface="宋体" panose="02010600030101010101" pitchFamily="2" charset="-122"/>
              </a:rPr>
              <a:t>等品牌有深度合作，信息系统无缝对接。</a:t>
            </a:r>
            <a:endParaRPr lang="zh-CN" altLang="en-US" sz="1600" dirty="0">
              <a:latin typeface="Calibri" panose="020F0502020204030204" pitchFamily="34" charset="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TEMPLATE_THUMBS_INDEX" val="1、9、12、13、15、19、24、28"/>
  <p:tag name="KSO_WM_TEMPLATE_CATEGORY" val="custom"/>
  <p:tag name="KSO_WM_TEMPLATE_INDEX" val="129"/>
  <p:tag name="KSO_WM_TAG_VERSION" val="1.0"/>
  <p:tag name="KSO_WM_SLIDE_ID" val="custom129_1"/>
  <p:tag name="KSO_WM_SLIDE_INDEX" val="1"/>
  <p:tag name="KSO_WM_SLIDE_ITEM_CNT" val="2"/>
  <p:tag name="KSO_WM_SLIDE_LAYOUT" val="a_b"/>
  <p:tag name="KSO_WM_SLIDE_LAYOUT_CNT" val="1_1"/>
  <p:tag name="KSO_WM_SLIDE_TYPE" val="title"/>
  <p:tag name="KSO_WM_BEAUTIFY_FLAG" val="#wm#"/>
  <p:tag name="KSO_WM_SLIDE_MODEL_TYPE" val="cover"/>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2.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20.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24.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3.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30.xml><?xml version="1.0" encoding="utf-8"?>
<p:tagLst xmlns:p="http://schemas.openxmlformats.org/presentationml/2006/main">
  <p:tag name="KSO_WM_TAG_VERSION" val="1.0"/>
  <p:tag name="KSO_WM_TEMPLATE_CATEGORY" val="diagram"/>
  <p:tag name="KSO_WM_TEMPLATE_INDEX" val="343"/>
  <p:tag name="KSO_WM_UNIT_TYPE" val="l_h_f"/>
  <p:tag name="KSO_WM_UNIT_INDEX" val="1_1_1"/>
  <p:tag name="KSO_WM_UNIT_ID" val="258*l_h_f*1_1_1"/>
  <p:tag name="KSO_WM_UNIT_CLEAR" val="1"/>
  <p:tag name="KSO_WM_UNIT_LAYERLEVEL" val="1_1_1"/>
  <p:tag name="KSO_WM_UNIT_VALUE" val="50"/>
  <p:tag name="KSO_WM_UNIT_HIGHLIGHT" val="0"/>
  <p:tag name="KSO_WM_UNIT_COMPATIBLE" val="0"/>
  <p:tag name="KSO_WM_BEAUTIFY_FLAG" val="#wm#"/>
  <p:tag name="KSO_WM_UNIT_PRESET_TEXT_INDEX" val="4"/>
  <p:tag name="KSO_WM_UNIT_PRESET_TEXT_LEN" val="40"/>
  <p:tag name="KSO_WM_DIAGRAM_GROUP_CODE" val="l1-1"/>
</p:tagLst>
</file>

<file path=ppt/tags/tag31.xml><?xml version="1.0" encoding="utf-8"?>
<p:tagLst xmlns:p="http://schemas.openxmlformats.org/presentationml/2006/main">
  <p:tag name="KSO_WM_TAG_VERSION" val="1.0"/>
  <p:tag name="KSO_WM_TEMPLATE_CATEGORY" val="diagram"/>
  <p:tag name="KSO_WM_TEMPLATE_INDEX" val="343"/>
  <p:tag name="KSO_WM_UNIT_TYPE" val="l_h_f"/>
  <p:tag name="KSO_WM_UNIT_INDEX" val="1_2_1"/>
  <p:tag name="KSO_WM_UNIT_ID" val="258*l_h_f*1_2_1"/>
  <p:tag name="KSO_WM_UNIT_CLEAR" val="1"/>
  <p:tag name="KSO_WM_UNIT_LAYERLEVEL" val="1_1_1"/>
  <p:tag name="KSO_WM_UNIT_VALUE" val="50"/>
  <p:tag name="KSO_WM_UNIT_HIGHLIGHT" val="0"/>
  <p:tag name="KSO_WM_UNIT_COMPATIBLE" val="0"/>
  <p:tag name="KSO_WM_BEAUTIFY_FLAG" val="#wm#"/>
  <p:tag name="KSO_WM_UNIT_PRESET_TEXT_INDEX" val="4"/>
  <p:tag name="KSO_WM_UNIT_PRESET_TEXT_LEN" val="40"/>
  <p:tag name="KSO_WM_DIAGRAM_GROUP_CODE" val="l1-1"/>
</p:tagLst>
</file>

<file path=ppt/tags/tag32.xml><?xml version="1.0" encoding="utf-8"?>
<p:tagLst xmlns:p="http://schemas.openxmlformats.org/presentationml/2006/main">
  <p:tag name="KSO_WM_TAG_VERSION" val="1.0"/>
  <p:tag name="KSO_WM_TEMPLATE_CATEGORY" val="diagram"/>
  <p:tag name="KSO_WM_TEMPLATE_INDEX" val="343"/>
  <p:tag name="KSO_WM_UNIT_TYPE" val="l_h_f"/>
  <p:tag name="KSO_WM_UNIT_INDEX" val="1_3_1"/>
  <p:tag name="KSO_WM_UNIT_ID" val="258*l_h_f*1_3_1"/>
  <p:tag name="KSO_WM_UNIT_CLEAR" val="1"/>
  <p:tag name="KSO_WM_UNIT_LAYERLEVEL" val="1_1_1"/>
  <p:tag name="KSO_WM_UNIT_VALUE" val="50"/>
  <p:tag name="KSO_WM_UNIT_HIGHLIGHT" val="0"/>
  <p:tag name="KSO_WM_UNIT_COMPATIBLE" val="0"/>
  <p:tag name="KSO_WM_BEAUTIFY_FLAG" val="#wm#"/>
  <p:tag name="KSO_WM_UNIT_PRESET_TEXT_INDEX" val="4"/>
  <p:tag name="KSO_WM_UNIT_PRESET_TEXT_LEN" val="40"/>
  <p:tag name="KSO_WM_DIAGRAM_GROUP_CODE" val="l1-1"/>
</p:tagLst>
</file>

<file path=ppt/tags/tag33.xml><?xml version="1.0" encoding="utf-8"?>
<p:tagLst xmlns:p="http://schemas.openxmlformats.org/presentationml/2006/main">
  <p:tag name="KSO_WM_TAG_VERSION" val="1.0"/>
  <p:tag name="KSO_WM_TEMPLATE_CATEGORY" val="diagram"/>
  <p:tag name="KSO_WM_TEMPLATE_INDEX" val="343"/>
  <p:tag name="KSO_WM_UNIT_TYPE" val="l_h_f"/>
  <p:tag name="KSO_WM_UNIT_INDEX" val="1_4_1"/>
  <p:tag name="KSO_WM_UNIT_ID" val="258*l_h_f*1_4_1"/>
  <p:tag name="KSO_WM_UNIT_CLEAR" val="1"/>
  <p:tag name="KSO_WM_UNIT_LAYERLEVEL" val="1_1_1"/>
  <p:tag name="KSO_WM_UNIT_VALUE" val="50"/>
  <p:tag name="KSO_WM_UNIT_HIGHLIGHT" val="0"/>
  <p:tag name="KSO_WM_UNIT_COMPATIBLE" val="0"/>
  <p:tag name="KSO_WM_BEAUTIFY_FLAG" val="#wm#"/>
  <p:tag name="KSO_WM_UNIT_PRESET_TEXT_INDEX" val="4"/>
  <p:tag name="KSO_WM_UNIT_PRESET_TEXT_LEN" val="40"/>
  <p:tag name="KSO_WM_DIAGRAM_GROUP_CODE" val="l1-1"/>
</p:tagLst>
</file>

<file path=ppt/tags/tag34.xml><?xml version="1.0" encoding="utf-8"?>
<p:tagLst xmlns:p="http://schemas.openxmlformats.org/presentationml/2006/main">
  <p:tag name="KSO_WM_TAG_VERSION" val="1.0"/>
  <p:tag name="KSO_WM_BEAUTIFY_FLAG" val="#wm#"/>
  <p:tag name="KSO_WM_TEMPLATE_CATEGORY" val="custom"/>
  <p:tag name="KSO_WM_TEMPLATE_INDEX" val="129"/>
  <p:tag name="KSO_WM_DIAGRAM_GROUP_CODE" val="n1-1"/>
  <p:tag name="KSO_WM_UNIT_TYPE" val="n_i"/>
  <p:tag name="KSO_WM_UNIT_INDEX" val="1_7"/>
  <p:tag name="KSO_WM_UNIT_ID" val="custom129_27*n_i*1_7"/>
  <p:tag name="KSO_WM_UNIT_CLEAR" val="1"/>
  <p:tag name="KSO_WM_UNIT_LAYERLEVEL" val="1_1"/>
</p:tagLst>
</file>

<file path=ppt/tags/tag35.xml><?xml version="1.0" encoding="utf-8"?>
<p:tagLst xmlns:p="http://schemas.openxmlformats.org/presentationml/2006/main">
  <p:tag name="KSO_WM_TAG_VERSION" val="1.0"/>
  <p:tag name="KSO_WM_BEAUTIFY_FLAG" val="#wm#"/>
  <p:tag name="KSO_WM_TEMPLATE_CATEGORY" val="custom"/>
  <p:tag name="KSO_WM_TEMPLATE_INDEX" val="129"/>
  <p:tag name="KSO_WM_DIAGRAM_GROUP_CODE" val="n1-1"/>
  <p:tag name="KSO_WM_UNIT_TYPE" val="n_i"/>
  <p:tag name="KSO_WM_UNIT_INDEX" val="1_7"/>
  <p:tag name="KSO_WM_UNIT_ID" val="custom129_27*n_i*1_7"/>
  <p:tag name="KSO_WM_UNIT_CLEAR" val="1"/>
  <p:tag name="KSO_WM_UNIT_LAYERLEVEL" val="1_1"/>
</p:tagLst>
</file>

<file path=ppt/tags/tag36.xml><?xml version="1.0" encoding="utf-8"?>
<p:tagLst xmlns:p="http://schemas.openxmlformats.org/presentationml/2006/main">
  <p:tag name="KSO_WM_TAG_VERSION" val="1.0"/>
  <p:tag name="KSO_WM_BEAUTIFY_FLAG" val="#wm#"/>
  <p:tag name="KSO_WM_TEMPLATE_CATEGORY" val="custom"/>
  <p:tag name="KSO_WM_TEMPLATE_INDEX" val="129"/>
  <p:tag name="KSO_WM_DIAGRAM_GROUP_CODE" val="n1-1"/>
  <p:tag name="KSO_WM_UNIT_TYPE" val="n_i"/>
  <p:tag name="KSO_WM_UNIT_INDEX" val="1_7"/>
  <p:tag name="KSO_WM_UNIT_ID" val="custom129_27*n_i*1_7"/>
  <p:tag name="KSO_WM_UNIT_CLEAR" val="1"/>
  <p:tag name="KSO_WM_UNIT_LAYERLEVEL" val="1_1"/>
</p:tagLst>
</file>

<file path=ppt/tags/tag37.xml><?xml version="1.0" encoding="utf-8"?>
<p:tagLst xmlns:p="http://schemas.openxmlformats.org/presentationml/2006/main">
  <p:tag name="KSO_WM_TAG_VERSION" val="1.0"/>
  <p:tag name="KSO_WM_BEAUTIFY_FLAG" val="#wm#"/>
  <p:tag name="KSO_WM_TEMPLATE_CATEGORY" val="custom"/>
  <p:tag name="KSO_WM_TEMPLATE_INDEX" val="129"/>
  <p:tag name="KSO_WM_DIAGRAM_GROUP_CODE" val="n1-1"/>
  <p:tag name="KSO_WM_UNIT_TYPE" val="n_i"/>
  <p:tag name="KSO_WM_UNIT_INDEX" val="1_7"/>
  <p:tag name="KSO_WM_UNIT_ID" val="custom129_27*n_i*1_7"/>
  <p:tag name="KSO_WM_UNIT_CLEAR" val="1"/>
  <p:tag name="KSO_WM_UNIT_LAYERLEVEL" val="1_1"/>
</p:tagLst>
</file>

<file path=ppt/tags/tag38.xml><?xml version="1.0" encoding="utf-8"?>
<p:tagLst xmlns:p="http://schemas.openxmlformats.org/presentationml/2006/main">
  <p:tag name="KSO_WM_TAG_VERSION" val="1.0"/>
  <p:tag name="KSO_WM_BEAUTIFY_FLAG" val="#wm#"/>
  <p:tag name="KSO_WM_TEMPLATE_CATEGORY" val="custom"/>
  <p:tag name="KSO_WM_TEMPLATE_INDEX" val="129"/>
  <p:tag name="KSO_WM_DIAGRAM_GROUP_CODE" val="n1-1"/>
  <p:tag name="KSO_WM_UNIT_TYPE" val="n_i"/>
  <p:tag name="KSO_WM_UNIT_INDEX" val="1_7"/>
  <p:tag name="KSO_WM_UNIT_ID" val="custom129_27*n_i*1_7"/>
  <p:tag name="KSO_WM_UNIT_CLEAR" val="1"/>
  <p:tag name="KSO_WM_UNIT_LAYERLEVEL" val="1_1"/>
</p:tagLst>
</file>

<file path=ppt/tags/tag39.xml><?xml version="1.0" encoding="utf-8"?>
<p:tagLst xmlns:p="http://schemas.openxmlformats.org/presentationml/2006/main">
  <p:tag name="KSO_WM_TAG_VERSION" val="1.0"/>
  <p:tag name="KSO_WM_BEAUTIFY_FLAG" val="#wm#"/>
  <p:tag name="KSO_WM_TEMPLATE_CATEGORY" val="custom"/>
  <p:tag name="KSO_WM_TEMPLATE_INDEX" val="129"/>
  <p:tag name="KSO_WM_DIAGRAM_GROUP_CODE" val="n1-1"/>
  <p:tag name="KSO_WM_UNIT_TYPE" val="n_i"/>
  <p:tag name="KSO_WM_UNIT_INDEX" val="1_7"/>
  <p:tag name="KSO_WM_UNIT_ID" val="custom129_27*n_i*1_7"/>
  <p:tag name="KSO_WM_UNIT_CLEAR" val="1"/>
  <p:tag name="KSO_WM_UNIT_LAYERLEVEL" val="1_1"/>
</p:tagLst>
</file>

<file path=ppt/tags/tag4.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40.xml><?xml version="1.0" encoding="utf-8"?>
<p:tagLst xmlns:p="http://schemas.openxmlformats.org/presentationml/2006/main">
  <p:tag name="KSO_WM_TEMPLATE_THUMBS_INDEX" val="1、9、12、13、15、19、24、28"/>
  <p:tag name="KSO_WM_TEMPLATE_CATEGORY" val="custom"/>
  <p:tag name="KSO_WM_TEMPLATE_INDEX" val="129"/>
  <p:tag name="KSO_WM_TAG_VERSION" val="1.0"/>
  <p:tag name="KSO_WM_SLIDE_ID" val="custom129_1"/>
  <p:tag name="KSO_WM_SLIDE_INDEX" val="1"/>
  <p:tag name="KSO_WM_SLIDE_ITEM_CNT" val="2"/>
  <p:tag name="KSO_WM_SLIDE_LAYOUT" val="a_b"/>
  <p:tag name="KSO_WM_SLIDE_LAYOUT_CNT" val="1_1"/>
  <p:tag name="KSO_WM_SLIDE_TYPE" val="title"/>
  <p:tag name="KSO_WM_BEAUTIFY_FLAG" val="#wm#"/>
</p:tagLst>
</file>

<file path=ppt/tags/tag5.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6.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7.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ags/tag8.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1"/>
  <p:tag name="KSO_WM_UNIT_ID" val="diagram126_2*l_i*1_1"/>
  <p:tag name="KSO_WM_UNIT_CLEAR" val="1"/>
  <p:tag name="KSO_WM_UNIT_LAYERLEVEL" val="1_1"/>
  <p:tag name="KSO_WM_DIAGRAM_GROUP_CODE" val="l1-1"/>
</p:tagLst>
</file>

<file path=ppt/tags/tag9.xml><?xml version="1.0" encoding="utf-8"?>
<p:tagLst xmlns:p="http://schemas.openxmlformats.org/presentationml/2006/main">
  <p:tag name="KSO_WM_TAG_VERSION" val="1.0"/>
  <p:tag name="KSO_WM_BEAUTIFY_FLAG" val="#wm#"/>
  <p:tag name="KSO_WM_TEMPLATE_CATEGORY" val="diagram"/>
  <p:tag name="KSO_WM_TEMPLATE_INDEX" val="126"/>
  <p:tag name="KSO_WM_UNIT_TYPE" val="l_i"/>
  <p:tag name="KSO_WM_UNIT_INDEX" val="1_2"/>
  <p:tag name="KSO_WM_UNIT_ID" val="diagram126_2*l_i*1_2"/>
  <p:tag name="KSO_WM_UNIT_CLEAR" val="1"/>
  <p:tag name="KSO_WM_UNIT_LAYERLEVEL" val="1_1"/>
  <p:tag name="KSO_WM_DIAGRAM_GROUP_CODE" val="l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5919</Words>
  <Application>WPS 演示</Application>
  <PresentationFormat>全屏显示(4:3)</PresentationFormat>
  <Paragraphs>605</Paragraphs>
  <Slides>51</Slides>
  <Notes>37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51</vt:i4>
      </vt:variant>
    </vt:vector>
  </HeadingPairs>
  <TitlesOfParts>
    <vt:vector size="65" baseType="lpstr">
      <vt:lpstr>Arial</vt:lpstr>
      <vt:lpstr>宋体</vt:lpstr>
      <vt:lpstr>Wingdings</vt:lpstr>
      <vt:lpstr>Calibri</vt:lpstr>
      <vt:lpstr>Calibri Light</vt:lpstr>
      <vt:lpstr>微软雅黑</vt:lpstr>
      <vt:lpstr>黑体</vt:lpstr>
      <vt:lpstr>方正姚体</vt:lpstr>
      <vt:lpstr>Segoe</vt:lpstr>
      <vt:lpstr>Times New Roman</vt:lpstr>
      <vt:lpstr>Arial Unicode MS</vt:lpstr>
      <vt:lpstr>Mekanik LET</vt:lpstr>
      <vt:lpstr>Segoe Print</vt:lpstr>
      <vt:lpstr>Office 主题</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258</cp:revision>
  <dcterms:created xsi:type="dcterms:W3CDTF">2016-05-19T01:48:00Z</dcterms:created>
  <dcterms:modified xsi:type="dcterms:W3CDTF">2019-11-15T03:37:05Z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2052-11.1.0.9145</vt:lpwstr>
  </property>
  <property fmtid="{D5CDD505-2E9C-101B-9397-08002B2CF9AE}" pid="3" name="KSORubyTemplateID">
    <vt:lpwstr>13</vt:lpwstr>
  </property>
</Properties>
</file>